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60" d="100"/>
          <a:sy n="160" d="100"/>
        </p:scale>
        <p:origin x="108"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ru-RU"/>
              <a:t>Образец заголовка</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9/28/2019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ru-RU"/>
              <a:t>Образец заголовка</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ru-RU"/>
              <a:t>Образец заголовка</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9/28/2019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ru-RU"/>
              <a:t>Образец заголовка</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ru-RU"/>
              <a:t>Образец заголовка</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9/28/2019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ru-RU"/>
              <a:t>Образец заголовка</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9/28/2019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ru-RU"/>
              <a:t>Образец заголовка</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5125305" y="1488985"/>
            <a:ext cx="6264350" cy="169685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118447" y="4351687"/>
            <a:ext cx="6265588" cy="17040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9/28/2019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9/28/2019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ru-RU"/>
              <a:t>Образец заголовка</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dirty="0"/>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ru-RU"/>
              <a:t>Образец заголовка</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9/28/2019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9/28/2019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gis-lab.info/qa/moscow-atd.html" TargetMode="External"/><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hyperlink" Target="http://gis-lab.info/data/mos-adm/mo-csv.zip"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s://developer.foursquare.com/docs/resources/categories"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51E35B-8983-451C-98F4-3680674BCEA1}"/>
              </a:ext>
            </a:extLst>
          </p:cNvPr>
          <p:cNvSpPr>
            <a:spLocks noGrp="1"/>
          </p:cNvSpPr>
          <p:nvPr>
            <p:ph type="ctrTitle"/>
          </p:nvPr>
        </p:nvSpPr>
        <p:spPr>
          <a:xfrm>
            <a:off x="1795017" y="2333921"/>
            <a:ext cx="8679915" cy="1748729"/>
          </a:xfrm>
        </p:spPr>
        <p:txBody>
          <a:bodyPr/>
          <a:lstStyle/>
          <a:p>
            <a:r>
              <a:rPr lang="en-US" b="1" dirty="0">
                <a:latin typeface="Arial" panose="020B0604020202020204" pitchFamily="34" charset="0"/>
                <a:cs typeface="Arial" panose="020B0604020202020204" pitchFamily="34" charset="0"/>
              </a:rPr>
              <a:t>How to spend a day-off in Moscow</a:t>
            </a:r>
            <a:endParaRPr lang="ru-RU" b="1" dirty="0">
              <a:latin typeface="Arial" panose="020B0604020202020204" pitchFamily="34" charset="0"/>
              <a:cs typeface="Arial" panose="020B0604020202020204" pitchFamily="34" charset="0"/>
            </a:endParaRPr>
          </a:p>
        </p:txBody>
      </p:sp>
      <p:sp>
        <p:nvSpPr>
          <p:cNvPr id="3" name="Подзаголовок 2">
            <a:extLst>
              <a:ext uri="{FF2B5EF4-FFF2-40B4-BE49-F238E27FC236}">
                <a16:creationId xmlns:a16="http://schemas.microsoft.com/office/drawing/2014/main" id="{AE6D80E6-EA1A-4DCB-BF72-DA9DA30BFA1B}"/>
              </a:ext>
            </a:extLst>
          </p:cNvPr>
          <p:cNvSpPr>
            <a:spLocks noGrp="1"/>
          </p:cNvSpPr>
          <p:nvPr>
            <p:ph type="subTitle" idx="1"/>
          </p:nvPr>
        </p:nvSpPr>
        <p:spPr>
          <a:xfrm>
            <a:off x="1759237" y="4794637"/>
            <a:ext cx="8673427" cy="434216"/>
          </a:xfrm>
        </p:spPr>
        <p:txBody>
          <a:bodyPr>
            <a:normAutofit/>
          </a:bodyPr>
          <a:lstStyle/>
          <a:p>
            <a:r>
              <a:rPr lang="en-US" sz="1600" i="1" dirty="0"/>
              <a:t>This presentation is done within the Courser course 'Applied Data Science Capstone'</a:t>
            </a:r>
            <a:endParaRPr lang="ru-RU" sz="1600" dirty="0"/>
          </a:p>
        </p:txBody>
      </p:sp>
      <p:sp>
        <p:nvSpPr>
          <p:cNvPr id="4" name="TextBox 3">
            <a:extLst>
              <a:ext uri="{FF2B5EF4-FFF2-40B4-BE49-F238E27FC236}">
                <a16:creationId xmlns:a16="http://schemas.microsoft.com/office/drawing/2014/main" id="{BBFCB969-CB2E-4F0D-91AD-B5614C36D17A}"/>
              </a:ext>
            </a:extLst>
          </p:cNvPr>
          <p:cNvSpPr txBox="1"/>
          <p:nvPr/>
        </p:nvSpPr>
        <p:spPr>
          <a:xfrm>
            <a:off x="1828800" y="1363649"/>
            <a:ext cx="4771499" cy="369332"/>
          </a:xfrm>
          <a:prstGeom prst="rect">
            <a:avLst/>
          </a:prstGeom>
          <a:noFill/>
        </p:spPr>
        <p:txBody>
          <a:bodyPr wrap="none" rtlCol="0">
            <a:spAutoFit/>
          </a:bodyPr>
          <a:lstStyle/>
          <a:p>
            <a:r>
              <a:rPr lang="en-US" b="1" dirty="0">
                <a:solidFill>
                  <a:schemeClr val="bg1"/>
                </a:solidFill>
                <a:latin typeface="Arial" panose="020B0604020202020204" pitchFamily="34" charset="0"/>
                <a:cs typeface="Arial" panose="020B0604020202020204" pitchFamily="34" charset="0"/>
              </a:rPr>
              <a:t>The Battle of the Neighborhoods (Week 2)</a:t>
            </a:r>
            <a:endParaRPr lang="ru-R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231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B9CB58-AE40-464E-B32B-7BE8123ADE40}"/>
              </a:ext>
            </a:extLst>
          </p:cNvPr>
          <p:cNvSpPr>
            <a:spLocks noGrp="1"/>
          </p:cNvSpPr>
          <p:nvPr>
            <p:ph type="title"/>
          </p:nvPr>
        </p:nvSpPr>
        <p:spPr/>
        <p:txBody>
          <a:bodyPr vert="horz" lIns="91440" tIns="45720" rIns="91440" bIns="45720" rtlCol="0">
            <a:normAutofit fontScale="90000"/>
          </a:bodyPr>
          <a:lstStyle/>
          <a:p>
            <a:pPr>
              <a:lnSpc>
                <a:spcPct val="150000"/>
              </a:lnSpc>
              <a:spcBef>
                <a:spcPts val="0"/>
              </a:spcBef>
              <a:buClr>
                <a:schemeClr val="accent1"/>
              </a:buClr>
              <a:buSzPct val="110000"/>
              <a:buFont typeface="Wingdings" panose="05000000000000000000" pitchFamily="2" charset="2"/>
            </a:pPr>
            <a:r>
              <a:rPr lang="en-US" sz="1600" spc="0" dirty="0">
                <a:latin typeface="Arial" panose="020B0604020202020204" pitchFamily="34" charset="0"/>
                <a:ea typeface="+mn-ea"/>
                <a:cs typeface="Arial" panose="020B0604020202020204" pitchFamily="34" charset="0"/>
              </a:rPr>
              <a:t>Looking at the map we can see that the most interesting are the clusters 2 and 3 since they are compact. That means that it will be a little more convenient to move from one venue to other by walk.</a:t>
            </a:r>
            <a:br>
              <a:rPr lang="en-US" sz="1600" spc="0" dirty="0">
                <a:latin typeface="Arial" panose="020B0604020202020204" pitchFamily="34" charset="0"/>
                <a:ea typeface="+mn-ea"/>
                <a:cs typeface="Arial" panose="020B0604020202020204" pitchFamily="34" charset="0"/>
              </a:rPr>
            </a:br>
            <a:r>
              <a:rPr lang="en-US" sz="1600" spc="0" dirty="0">
                <a:latin typeface="Arial" panose="020B0604020202020204" pitchFamily="34" charset="0"/>
                <a:ea typeface="+mn-ea"/>
                <a:cs typeface="Arial" panose="020B0604020202020204" pitchFamily="34" charset="0"/>
              </a:rPr>
              <a:t>Let's make a list of the venues for the clusters 2 and 3 separately.</a:t>
            </a:r>
            <a:endParaRPr lang="ru-RU" sz="1600" spc="0" dirty="0">
              <a:latin typeface="Arial" panose="020B0604020202020204" pitchFamily="34" charset="0"/>
              <a:ea typeface="+mn-ea"/>
              <a:cs typeface="Arial" panose="020B0604020202020204" pitchFamily="34" charset="0"/>
            </a:endParaRPr>
          </a:p>
        </p:txBody>
      </p:sp>
      <p:sp>
        <p:nvSpPr>
          <p:cNvPr id="3" name="Текст 2">
            <a:extLst>
              <a:ext uri="{FF2B5EF4-FFF2-40B4-BE49-F238E27FC236}">
                <a16:creationId xmlns:a16="http://schemas.microsoft.com/office/drawing/2014/main" id="{98561728-DDA1-424E-8F00-029E7BB2F79C}"/>
              </a:ext>
            </a:extLst>
          </p:cNvPr>
          <p:cNvSpPr>
            <a:spLocks noGrp="1"/>
          </p:cNvSpPr>
          <p:nvPr>
            <p:ph type="body" idx="1"/>
          </p:nvPr>
        </p:nvSpPr>
        <p:spPr>
          <a:xfrm>
            <a:off x="5125137" y="334056"/>
            <a:ext cx="6265088" cy="685800"/>
          </a:xfrm>
        </p:spPr>
        <p:txBody>
          <a:bodyPr/>
          <a:lstStyle/>
          <a:p>
            <a:r>
              <a:rPr lang="en-US" dirty="0"/>
              <a:t>Cluster #2</a:t>
            </a:r>
            <a:endParaRPr lang="ru-RU" dirty="0"/>
          </a:p>
        </p:txBody>
      </p:sp>
      <p:sp>
        <p:nvSpPr>
          <p:cNvPr id="4" name="Объект 3">
            <a:extLst>
              <a:ext uri="{FF2B5EF4-FFF2-40B4-BE49-F238E27FC236}">
                <a16:creationId xmlns:a16="http://schemas.microsoft.com/office/drawing/2014/main" id="{A1FAFDF9-CB5E-4557-B162-8D41B3C19D90}"/>
              </a:ext>
            </a:extLst>
          </p:cNvPr>
          <p:cNvSpPr>
            <a:spLocks noGrp="1"/>
          </p:cNvSpPr>
          <p:nvPr>
            <p:ph sz="half" idx="2"/>
          </p:nvPr>
        </p:nvSpPr>
        <p:spPr>
          <a:xfrm>
            <a:off x="5125137" y="1075515"/>
            <a:ext cx="6264350" cy="1696853"/>
          </a:xfrm>
        </p:spPr>
        <p:txBody>
          <a:bodyPr>
            <a:normAutofit/>
          </a:bodyPr>
          <a:lstStyle/>
          <a:p>
            <a:pPr marL="0" indent="0">
              <a:lnSpc>
                <a:spcPct val="60000"/>
              </a:lnSpc>
              <a:buNone/>
            </a:pPr>
            <a:r>
              <a:rPr lang="en-US" dirty="0"/>
              <a:t>The list of the venue categories in Cluster #2 is:</a:t>
            </a:r>
            <a:endParaRPr lang="ru-RU" dirty="0"/>
          </a:p>
          <a:p>
            <a:pPr marL="0" indent="0" fontAlgn="base" latinLnBrk="1">
              <a:lnSpc>
                <a:spcPct val="60000"/>
              </a:lnSpc>
              <a:buNone/>
            </a:pPr>
            <a:r>
              <a:rPr lang="en-US" sz="1400" dirty="0"/>
              <a:t>Index(['Arcade', 'Art Museum', 'Dessert Shop', 'Ice Cream Shop', 'Park',</a:t>
            </a:r>
            <a:endParaRPr lang="ru-RU" sz="1400" dirty="0"/>
          </a:p>
          <a:p>
            <a:pPr marL="0" indent="0" fontAlgn="base" latinLnBrk="1">
              <a:lnSpc>
                <a:spcPct val="60000"/>
              </a:lnSpc>
              <a:buNone/>
            </a:pPr>
            <a:r>
              <a:rPr lang="en-US" sz="1400" dirty="0"/>
              <a:t>       'Pie Shop', 'Playground', 'Science Museum'],</a:t>
            </a:r>
            <a:endParaRPr lang="ru-RU" sz="1400" dirty="0"/>
          </a:p>
          <a:p>
            <a:pPr marL="0" indent="0" fontAlgn="base" latinLnBrk="1">
              <a:lnSpc>
                <a:spcPct val="60000"/>
              </a:lnSpc>
              <a:buNone/>
            </a:pPr>
            <a:r>
              <a:rPr lang="en-US" sz="1400" dirty="0"/>
              <a:t>      </a:t>
            </a:r>
            <a:r>
              <a:rPr lang="en-US" sz="1400" dirty="0" err="1"/>
              <a:t>dtype</a:t>
            </a:r>
            <a:r>
              <a:rPr lang="en-US" sz="1400" dirty="0"/>
              <a:t>='object', name='categories’)</a:t>
            </a:r>
          </a:p>
          <a:p>
            <a:pPr marL="0" indent="0" fontAlgn="base" latinLnBrk="1">
              <a:lnSpc>
                <a:spcPct val="60000"/>
              </a:lnSpc>
              <a:buNone/>
            </a:pPr>
            <a:endParaRPr lang="ru-RU" sz="1400" dirty="0"/>
          </a:p>
          <a:p>
            <a:pPr marL="0" indent="0">
              <a:lnSpc>
                <a:spcPct val="60000"/>
              </a:lnSpc>
              <a:buNone/>
            </a:pPr>
            <a:r>
              <a:rPr lang="en-US" dirty="0"/>
              <a:t>Quantity of venues categories in Cluster #2 is </a:t>
            </a:r>
            <a:r>
              <a:rPr lang="en-US" dirty="0">
                <a:solidFill>
                  <a:srgbClr val="FF0000"/>
                </a:solidFill>
              </a:rPr>
              <a:t>8</a:t>
            </a:r>
            <a:endParaRPr lang="ru-RU" dirty="0"/>
          </a:p>
        </p:txBody>
      </p:sp>
      <p:sp>
        <p:nvSpPr>
          <p:cNvPr id="5" name="Текст 4">
            <a:extLst>
              <a:ext uri="{FF2B5EF4-FFF2-40B4-BE49-F238E27FC236}">
                <a16:creationId xmlns:a16="http://schemas.microsoft.com/office/drawing/2014/main" id="{790C9BA0-A8E3-4D2F-9C1D-A72B7729EAD8}"/>
              </a:ext>
            </a:extLst>
          </p:cNvPr>
          <p:cNvSpPr>
            <a:spLocks noGrp="1"/>
          </p:cNvSpPr>
          <p:nvPr>
            <p:ph type="body" sz="quarter" idx="3"/>
          </p:nvPr>
        </p:nvSpPr>
        <p:spPr>
          <a:xfrm>
            <a:off x="5118653" y="3196758"/>
            <a:ext cx="6264414" cy="685800"/>
          </a:xfrm>
        </p:spPr>
        <p:txBody>
          <a:bodyPr/>
          <a:lstStyle/>
          <a:p>
            <a:r>
              <a:rPr lang="en-US" dirty="0"/>
              <a:t>Cluster #3</a:t>
            </a:r>
            <a:endParaRPr lang="ru-RU" dirty="0"/>
          </a:p>
        </p:txBody>
      </p:sp>
      <p:sp>
        <p:nvSpPr>
          <p:cNvPr id="6" name="Объект 5">
            <a:extLst>
              <a:ext uri="{FF2B5EF4-FFF2-40B4-BE49-F238E27FC236}">
                <a16:creationId xmlns:a16="http://schemas.microsoft.com/office/drawing/2014/main" id="{D4A75DAE-EF2A-4536-A659-FF9F070699B8}"/>
              </a:ext>
            </a:extLst>
          </p:cNvPr>
          <p:cNvSpPr>
            <a:spLocks noGrp="1"/>
          </p:cNvSpPr>
          <p:nvPr>
            <p:ph sz="quarter" idx="4"/>
          </p:nvPr>
        </p:nvSpPr>
        <p:spPr>
          <a:xfrm>
            <a:off x="5118447" y="3882558"/>
            <a:ext cx="6265588" cy="1704060"/>
          </a:xfrm>
        </p:spPr>
        <p:txBody>
          <a:bodyPr>
            <a:normAutofit/>
          </a:bodyPr>
          <a:lstStyle/>
          <a:p>
            <a:pPr marL="0" indent="0">
              <a:lnSpc>
                <a:spcPct val="60000"/>
              </a:lnSpc>
              <a:buNone/>
            </a:pPr>
            <a:r>
              <a:rPr lang="en-US" dirty="0"/>
              <a:t>The list of the venue categories in Cluster #3 is:</a:t>
            </a:r>
            <a:endParaRPr lang="ru-RU" dirty="0"/>
          </a:p>
          <a:p>
            <a:pPr marL="0" indent="0" fontAlgn="base" latinLnBrk="1">
              <a:lnSpc>
                <a:spcPct val="100000"/>
              </a:lnSpc>
              <a:buNone/>
            </a:pPr>
            <a:r>
              <a:rPr lang="en-US" sz="1400" dirty="0"/>
              <a:t>Index(['Arcade', 'Movie Theater', 'Park', 'Playground', 'Science Museum'], </a:t>
            </a:r>
            <a:r>
              <a:rPr lang="en-US" sz="1400" dirty="0" err="1"/>
              <a:t>dtype</a:t>
            </a:r>
            <a:r>
              <a:rPr lang="en-US" sz="1400" dirty="0"/>
              <a:t>='object', name='categories’)</a:t>
            </a:r>
            <a:endParaRPr lang="ru-RU" dirty="0"/>
          </a:p>
          <a:p>
            <a:pPr marL="0" indent="0">
              <a:lnSpc>
                <a:spcPct val="60000"/>
              </a:lnSpc>
              <a:buNone/>
            </a:pPr>
            <a:endParaRPr lang="en-US" dirty="0"/>
          </a:p>
          <a:p>
            <a:pPr marL="0" indent="0">
              <a:lnSpc>
                <a:spcPct val="60000"/>
              </a:lnSpc>
              <a:buNone/>
            </a:pPr>
            <a:r>
              <a:rPr lang="en-US" dirty="0"/>
              <a:t>Quantity of venues categories in Cluster #3 is </a:t>
            </a:r>
            <a:r>
              <a:rPr lang="en-US" dirty="0">
                <a:solidFill>
                  <a:srgbClr val="FF0000"/>
                </a:solidFill>
              </a:rPr>
              <a:t>5</a:t>
            </a:r>
            <a:endParaRPr lang="ru-RU" dirty="0"/>
          </a:p>
        </p:txBody>
      </p:sp>
      <p:sp>
        <p:nvSpPr>
          <p:cNvPr id="7" name="TextBox 6">
            <a:extLst>
              <a:ext uri="{FF2B5EF4-FFF2-40B4-BE49-F238E27FC236}">
                <a16:creationId xmlns:a16="http://schemas.microsoft.com/office/drawing/2014/main" id="{3028136F-54DB-42CA-B3A7-60F8A91E31B3}"/>
              </a:ext>
            </a:extLst>
          </p:cNvPr>
          <p:cNvSpPr txBox="1"/>
          <p:nvPr/>
        </p:nvSpPr>
        <p:spPr>
          <a:xfrm>
            <a:off x="1587687" y="1671621"/>
            <a:ext cx="2103461" cy="523220"/>
          </a:xfrm>
          <a:prstGeom prst="rect">
            <a:avLst/>
          </a:prstGeom>
          <a:noFill/>
        </p:spPr>
        <p:txBody>
          <a:bodyPr wrap="none" rtlCol="0">
            <a:spAutoFit/>
          </a:bodyPr>
          <a:lstStyle>
            <a:defPPr>
              <a:defRPr lang="en-US"/>
            </a:defPPr>
            <a:lvl1pPr algn="ctr">
              <a:defRPr sz="2800" b="1">
                <a:solidFill>
                  <a:schemeClr val="bg1"/>
                </a:solidFill>
                <a:latin typeface="Arial" panose="020B0604020202020204" pitchFamily="34" charset="0"/>
                <a:cs typeface="Arial" panose="020B0604020202020204" pitchFamily="34" charset="0"/>
              </a:defRPr>
            </a:lvl1pPr>
          </a:lstStyle>
          <a:p>
            <a:r>
              <a:rPr lang="en-US" dirty="0"/>
              <a:t>Discussion</a:t>
            </a:r>
          </a:p>
        </p:txBody>
      </p:sp>
      <p:sp>
        <p:nvSpPr>
          <p:cNvPr id="8" name="TextBox 7">
            <a:extLst>
              <a:ext uri="{FF2B5EF4-FFF2-40B4-BE49-F238E27FC236}">
                <a16:creationId xmlns:a16="http://schemas.microsoft.com/office/drawing/2014/main" id="{69B69F5D-A021-49BA-83FD-A82C6AC5E0FA}"/>
              </a:ext>
            </a:extLst>
          </p:cNvPr>
          <p:cNvSpPr txBox="1"/>
          <p:nvPr/>
        </p:nvSpPr>
        <p:spPr>
          <a:xfrm>
            <a:off x="772853" y="5949252"/>
            <a:ext cx="10610214" cy="646331"/>
          </a:xfrm>
          <a:prstGeom prst="rect">
            <a:avLst/>
          </a:prstGeom>
          <a:noFill/>
        </p:spPr>
        <p:txBody>
          <a:bodyPr wrap="square" rtlCol="0">
            <a:spAutoFit/>
          </a:bodyPr>
          <a:lstStyle/>
          <a:p>
            <a:r>
              <a:rPr lang="en-US" b="1" dirty="0"/>
              <a:t>So, Cluster #2 is more affordable than Cluster #3 since it consists of the venues from more categories (8 vs 5) what means more flexibility and choice for families.</a:t>
            </a:r>
            <a:endParaRPr lang="ru-RU" dirty="0"/>
          </a:p>
        </p:txBody>
      </p:sp>
    </p:spTree>
    <p:extLst>
      <p:ext uri="{BB962C8B-B14F-4D97-AF65-F5344CB8AC3E}">
        <p14:creationId xmlns:p14="http://schemas.microsoft.com/office/powerpoint/2010/main" val="1145401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20AC0F-0CBE-493F-9B26-166F74ACA556}"/>
              </a:ext>
            </a:extLst>
          </p:cNvPr>
          <p:cNvSpPr>
            <a:spLocks noGrp="1"/>
          </p:cNvSpPr>
          <p:nvPr>
            <p:ph type="title"/>
          </p:nvPr>
        </p:nvSpPr>
        <p:spPr/>
        <p:txBody>
          <a:bodyPr>
            <a:noAutofit/>
          </a:bodyPr>
          <a:lstStyle/>
          <a:p>
            <a:pPr>
              <a:lnSpc>
                <a:spcPct val="100000"/>
              </a:lnSpc>
            </a:pPr>
            <a:r>
              <a:rPr lang="en-US" sz="2000" spc="0" dirty="0">
                <a:latin typeface="Arial" panose="020B0604020202020204" pitchFamily="34" charset="0"/>
                <a:cs typeface="Arial" panose="020B0604020202020204" pitchFamily="34" charset="0"/>
              </a:rPr>
              <a:t>We have managed within the project to solve the following problems:</a:t>
            </a:r>
            <a:endParaRPr lang="ru-RU" sz="2000" spc="0" dirty="0">
              <a:latin typeface="Arial" panose="020B0604020202020204" pitchFamily="34" charset="0"/>
              <a:cs typeface="Arial" panose="020B0604020202020204" pitchFamily="34" charset="0"/>
            </a:endParaRPr>
          </a:p>
        </p:txBody>
      </p:sp>
      <p:sp>
        <p:nvSpPr>
          <p:cNvPr id="3" name="Объект 2">
            <a:extLst>
              <a:ext uri="{FF2B5EF4-FFF2-40B4-BE49-F238E27FC236}">
                <a16:creationId xmlns:a16="http://schemas.microsoft.com/office/drawing/2014/main" id="{598455C9-0450-42FD-8367-0C90B004917C}"/>
              </a:ext>
            </a:extLst>
          </p:cNvPr>
          <p:cNvSpPr>
            <a:spLocks noGrp="1"/>
          </p:cNvSpPr>
          <p:nvPr>
            <p:ph idx="1"/>
          </p:nvPr>
        </p:nvSpPr>
        <p:spPr/>
        <p:txBody>
          <a:bodyPr>
            <a:normAutofit fontScale="85000" lnSpcReduction="10000"/>
          </a:bodyPr>
          <a:lstStyle/>
          <a:p>
            <a:pPr marL="342900" lvl="0" indent="-342900">
              <a:buFont typeface="+mj-lt"/>
              <a:buAutoNum type="arabicPeriod"/>
            </a:pPr>
            <a:r>
              <a:rPr lang="en-US" dirty="0"/>
              <a:t>We found the way to determine neighborhoods for Moscow area and download corresponding geo data;</a:t>
            </a:r>
            <a:endParaRPr lang="ru-RU" dirty="0"/>
          </a:p>
          <a:p>
            <a:pPr marL="342900" lvl="0" indent="-342900">
              <a:buFont typeface="+mj-lt"/>
              <a:buAutoNum type="arabicPeriod"/>
            </a:pPr>
            <a:r>
              <a:rPr lang="en-US" dirty="0"/>
              <a:t>We transliterated the names of municipalities by replacing Cyrillic symbols with English ones;</a:t>
            </a:r>
            <a:endParaRPr lang="ru-RU" dirty="0"/>
          </a:p>
          <a:p>
            <a:pPr marL="342900" lvl="0" indent="-342900">
              <a:buFont typeface="+mj-lt"/>
              <a:buAutoNum type="arabicPeriod"/>
            </a:pPr>
            <a:r>
              <a:rPr lang="en-US" dirty="0"/>
              <a:t>We developed the algorithm and code for finding geo coordinates of polygon centroids on the base of boundaries polygon by iteration procedure of polygon convolution;</a:t>
            </a:r>
            <a:endParaRPr lang="ru-RU" dirty="0"/>
          </a:p>
          <a:p>
            <a:pPr marL="342900" lvl="0" indent="-342900">
              <a:buFont typeface="+mj-lt"/>
              <a:buAutoNum type="arabicPeriod"/>
            </a:pPr>
            <a:r>
              <a:rPr lang="en-US" dirty="0"/>
              <a:t>We determined the target categories of venues that are affordable for families with kids;</a:t>
            </a:r>
            <a:endParaRPr lang="ru-RU" dirty="0"/>
          </a:p>
          <a:p>
            <a:pPr marL="342900" lvl="0" indent="-342900">
              <a:buFont typeface="+mj-lt"/>
              <a:buAutoNum type="arabicPeriod"/>
            </a:pPr>
            <a:r>
              <a:rPr lang="en-US" dirty="0"/>
              <a:t>We got data of the venues we are interested in through Foursquare API;</a:t>
            </a:r>
            <a:endParaRPr lang="ru-RU" dirty="0"/>
          </a:p>
          <a:p>
            <a:pPr marL="342900" lvl="0" indent="-342900">
              <a:buFont typeface="+mj-lt"/>
              <a:buAutoNum type="arabicPeriod"/>
            </a:pPr>
            <a:r>
              <a:rPr lang="en-US" dirty="0"/>
              <a:t>We clustered the venues according their locations;</a:t>
            </a:r>
            <a:endParaRPr lang="ru-RU" dirty="0"/>
          </a:p>
          <a:p>
            <a:pPr marL="342900" lvl="0" indent="-342900">
              <a:buFont typeface="+mj-lt"/>
              <a:buAutoNum type="arabicPeriod"/>
            </a:pPr>
            <a:r>
              <a:rPr lang="en-US" dirty="0"/>
              <a:t>We displayed the map with marks indicating venues and clusters with pop-up labels;</a:t>
            </a:r>
            <a:endParaRPr lang="ru-RU" dirty="0"/>
          </a:p>
          <a:p>
            <a:pPr marL="342900" lvl="0" indent="-342900">
              <a:buFont typeface="+mj-lt"/>
              <a:buAutoNum type="arabicPeriod"/>
            </a:pPr>
            <a:r>
              <a:rPr lang="en-US" dirty="0"/>
              <a:t>We analyze the results and found the most promising and convenient cluster of venues for families with kids.</a:t>
            </a:r>
            <a:endParaRPr lang="ru-RU" dirty="0"/>
          </a:p>
        </p:txBody>
      </p:sp>
      <p:sp>
        <p:nvSpPr>
          <p:cNvPr id="5" name="TextBox 4">
            <a:extLst>
              <a:ext uri="{FF2B5EF4-FFF2-40B4-BE49-F238E27FC236}">
                <a16:creationId xmlns:a16="http://schemas.microsoft.com/office/drawing/2014/main" id="{D0071FF3-933F-4D20-8595-62E17C176AF0}"/>
              </a:ext>
            </a:extLst>
          </p:cNvPr>
          <p:cNvSpPr txBox="1"/>
          <p:nvPr/>
        </p:nvSpPr>
        <p:spPr>
          <a:xfrm>
            <a:off x="1644952" y="1679573"/>
            <a:ext cx="2141933" cy="523220"/>
          </a:xfrm>
          <a:prstGeom prst="rect">
            <a:avLst/>
          </a:prstGeom>
          <a:noFill/>
        </p:spPr>
        <p:txBody>
          <a:bodyPr wrap="none" rtlCol="0">
            <a:spAutoFit/>
          </a:bodyPr>
          <a:lstStyle>
            <a:defPPr>
              <a:defRPr lang="en-US"/>
            </a:defPPr>
            <a:lvl1pPr algn="ctr">
              <a:defRPr sz="2800" b="1">
                <a:solidFill>
                  <a:schemeClr val="bg1"/>
                </a:solidFill>
                <a:latin typeface="Arial" panose="020B0604020202020204" pitchFamily="34" charset="0"/>
                <a:cs typeface="Arial" panose="020B0604020202020204" pitchFamily="34" charset="0"/>
              </a:defRPr>
            </a:lvl1pPr>
          </a:lstStyle>
          <a:p>
            <a:r>
              <a:rPr lang="en-US" dirty="0" err="1"/>
              <a:t>Conslusion</a:t>
            </a:r>
            <a:endParaRPr lang="en-US" dirty="0"/>
          </a:p>
        </p:txBody>
      </p:sp>
    </p:spTree>
    <p:extLst>
      <p:ext uri="{BB962C8B-B14F-4D97-AF65-F5344CB8AC3E}">
        <p14:creationId xmlns:p14="http://schemas.microsoft.com/office/powerpoint/2010/main" val="168029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661E9F4E-94BF-4DEC-92F1-CF2DD86EDB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0" name="Freeform 5">
              <a:extLst>
                <a:ext uri="{FF2B5EF4-FFF2-40B4-BE49-F238E27FC236}">
                  <a16:creationId xmlns:a16="http://schemas.microsoft.com/office/drawing/2014/main" id="{05407846-02E1-4688-94CA-ED85CDBF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6">
              <a:extLst>
                <a:ext uri="{FF2B5EF4-FFF2-40B4-BE49-F238E27FC236}">
                  <a16:creationId xmlns:a16="http://schemas.microsoft.com/office/drawing/2014/main" id="{D322ABB5-D163-409A-B9AE-0A0CC3F83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7">
              <a:extLst>
                <a:ext uri="{FF2B5EF4-FFF2-40B4-BE49-F238E27FC236}">
                  <a16:creationId xmlns:a16="http://schemas.microsoft.com/office/drawing/2014/main" id="{455924FA-6B7D-4E80-BF36-989D7EDA4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3" name="Freeform 8">
              <a:extLst>
                <a:ext uri="{FF2B5EF4-FFF2-40B4-BE49-F238E27FC236}">
                  <a16:creationId xmlns:a16="http://schemas.microsoft.com/office/drawing/2014/main" id="{46763108-8C47-4319-B0A5-61F1F5DC0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9">
              <a:extLst>
                <a:ext uri="{FF2B5EF4-FFF2-40B4-BE49-F238E27FC236}">
                  <a16:creationId xmlns:a16="http://schemas.microsoft.com/office/drawing/2014/main" id="{A3B90B8E-927D-4F4D-A0E6-7AB583FB1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0">
              <a:extLst>
                <a:ext uri="{FF2B5EF4-FFF2-40B4-BE49-F238E27FC236}">
                  <a16:creationId xmlns:a16="http://schemas.microsoft.com/office/drawing/2014/main" id="{ADA38EBD-74E3-41B2-9003-9BD3DC614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1">
              <a:extLst>
                <a:ext uri="{FF2B5EF4-FFF2-40B4-BE49-F238E27FC236}">
                  <a16:creationId xmlns:a16="http://schemas.microsoft.com/office/drawing/2014/main" id="{66D925D4-4F13-46C7-8109-C5A4823AA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2">
              <a:extLst>
                <a:ext uri="{FF2B5EF4-FFF2-40B4-BE49-F238E27FC236}">
                  <a16:creationId xmlns:a16="http://schemas.microsoft.com/office/drawing/2014/main" id="{A4ECECF0-CE83-4E74-80AB-7996418E4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3">
              <a:extLst>
                <a:ext uri="{FF2B5EF4-FFF2-40B4-BE49-F238E27FC236}">
                  <a16:creationId xmlns:a16="http://schemas.microsoft.com/office/drawing/2014/main" id="{E3295353-A735-4F79-9A3D-E474302E7F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14">
              <a:extLst>
                <a:ext uri="{FF2B5EF4-FFF2-40B4-BE49-F238E27FC236}">
                  <a16:creationId xmlns:a16="http://schemas.microsoft.com/office/drawing/2014/main" id="{C1848365-2D5C-4171-81FD-CD3613745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5">
              <a:extLst>
                <a:ext uri="{FF2B5EF4-FFF2-40B4-BE49-F238E27FC236}">
                  <a16:creationId xmlns:a16="http://schemas.microsoft.com/office/drawing/2014/main" id="{CDAB616A-A2DF-4368-BD3C-8048223736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1" name="Freeform 16">
              <a:extLst>
                <a:ext uri="{FF2B5EF4-FFF2-40B4-BE49-F238E27FC236}">
                  <a16:creationId xmlns:a16="http://schemas.microsoft.com/office/drawing/2014/main" id="{EB0AEC5B-F804-4A32-BF21-B3F79944B4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 name="Freeform 17">
              <a:extLst>
                <a:ext uri="{FF2B5EF4-FFF2-40B4-BE49-F238E27FC236}">
                  <a16:creationId xmlns:a16="http://schemas.microsoft.com/office/drawing/2014/main" id="{702CDDF9-E8F0-4261-82F6-115B90698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8">
              <a:extLst>
                <a:ext uri="{FF2B5EF4-FFF2-40B4-BE49-F238E27FC236}">
                  <a16:creationId xmlns:a16="http://schemas.microsoft.com/office/drawing/2014/main" id="{4CE4B687-37EF-407C-BC3D-7E6A55046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9">
              <a:extLst>
                <a:ext uri="{FF2B5EF4-FFF2-40B4-BE49-F238E27FC236}">
                  <a16:creationId xmlns:a16="http://schemas.microsoft.com/office/drawing/2014/main" id="{1E47230F-202C-4524-BF03-28630626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0">
              <a:extLst>
                <a:ext uri="{FF2B5EF4-FFF2-40B4-BE49-F238E27FC236}">
                  <a16:creationId xmlns:a16="http://schemas.microsoft.com/office/drawing/2014/main" id="{7E6D5785-5A58-47E1-9D47-1B344653D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1">
              <a:extLst>
                <a:ext uri="{FF2B5EF4-FFF2-40B4-BE49-F238E27FC236}">
                  <a16:creationId xmlns:a16="http://schemas.microsoft.com/office/drawing/2014/main" id="{A341CD7F-8478-46C3-AE09-4790F73950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22">
              <a:extLst>
                <a:ext uri="{FF2B5EF4-FFF2-40B4-BE49-F238E27FC236}">
                  <a16:creationId xmlns:a16="http://schemas.microsoft.com/office/drawing/2014/main" id="{3ACEC313-D129-4D0D-85E6-5CD4897A1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23">
              <a:extLst>
                <a:ext uri="{FF2B5EF4-FFF2-40B4-BE49-F238E27FC236}">
                  <a16:creationId xmlns:a16="http://schemas.microsoft.com/office/drawing/2014/main" id="{FCAAF043-7F91-4795-BD7D-5741F0CB3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0" name="Group 89">
            <a:extLst>
              <a:ext uri="{FF2B5EF4-FFF2-40B4-BE49-F238E27FC236}">
                <a16:creationId xmlns:a16="http://schemas.microsoft.com/office/drawing/2014/main" id="{E53C4649-251A-41A1-A593-8D3D3C7650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91" name="Rectangle 90">
              <a:extLst>
                <a:ext uri="{FF2B5EF4-FFF2-40B4-BE49-F238E27FC236}">
                  <a16:creationId xmlns:a16="http://schemas.microsoft.com/office/drawing/2014/main" id="{21590438-56EA-4D82-AF1A-955F61820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Isosceles Triangle 91">
              <a:extLst>
                <a:ext uri="{FF2B5EF4-FFF2-40B4-BE49-F238E27FC236}">
                  <a16:creationId xmlns:a16="http://schemas.microsoft.com/office/drawing/2014/main" id="{92D88913-EC68-465D-9552-7D26A83CE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Rectangle 92">
              <a:extLst>
                <a:ext uri="{FF2B5EF4-FFF2-40B4-BE49-F238E27FC236}">
                  <a16:creationId xmlns:a16="http://schemas.microsoft.com/office/drawing/2014/main" id="{0FD27CA0-301F-40FB-A170-5B33FC05E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5" name="Rectangle 94">
            <a:extLst>
              <a:ext uri="{FF2B5EF4-FFF2-40B4-BE49-F238E27FC236}">
                <a16:creationId xmlns:a16="http://schemas.microsoft.com/office/drawing/2014/main" id="{BDD54043-CB54-4F47-B338-FE861FD62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547EC5D6-2957-4629-99B5-83B41724C6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8" name="Freeform 5">
              <a:extLst>
                <a:ext uri="{FF2B5EF4-FFF2-40B4-BE49-F238E27FC236}">
                  <a16:creationId xmlns:a16="http://schemas.microsoft.com/office/drawing/2014/main" id="{E58FAEEE-0E27-4217-B9BB-3E8EE536E0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6">
              <a:extLst>
                <a:ext uri="{FF2B5EF4-FFF2-40B4-BE49-F238E27FC236}">
                  <a16:creationId xmlns:a16="http://schemas.microsoft.com/office/drawing/2014/main" id="{3D2F9B66-4907-4DEB-A08D-2C7F00D75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7">
              <a:extLst>
                <a:ext uri="{FF2B5EF4-FFF2-40B4-BE49-F238E27FC236}">
                  <a16:creationId xmlns:a16="http://schemas.microsoft.com/office/drawing/2014/main" id="{2631A276-DA72-43AD-9E02-3A76426357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6FC35B34-EC2B-419F-BBB7-0580449F1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
              <a:extLst>
                <a:ext uri="{FF2B5EF4-FFF2-40B4-BE49-F238E27FC236}">
                  <a16:creationId xmlns:a16="http://schemas.microsoft.com/office/drawing/2014/main" id="{DEDA9B02-1E95-41A1-A7E1-674A87663D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
              <a:extLst>
                <a:ext uri="{FF2B5EF4-FFF2-40B4-BE49-F238E27FC236}">
                  <a16:creationId xmlns:a16="http://schemas.microsoft.com/office/drawing/2014/main" id="{D55BB35B-9E79-453D-8B5E-2B265A58F4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
              <a:extLst>
                <a:ext uri="{FF2B5EF4-FFF2-40B4-BE49-F238E27FC236}">
                  <a16:creationId xmlns:a16="http://schemas.microsoft.com/office/drawing/2014/main" id="{7671207B-D4CA-4B4B-8407-A12D7C78C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
              <a:extLst>
                <a:ext uri="{FF2B5EF4-FFF2-40B4-BE49-F238E27FC236}">
                  <a16:creationId xmlns:a16="http://schemas.microsoft.com/office/drawing/2014/main" id="{EF3ABE8F-62DF-4213-8EC3-911F1CEBDC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3">
              <a:extLst>
                <a:ext uri="{FF2B5EF4-FFF2-40B4-BE49-F238E27FC236}">
                  <a16:creationId xmlns:a16="http://schemas.microsoft.com/office/drawing/2014/main" id="{855C15C3-E719-4820-8838-D91BA7ADA7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4">
              <a:extLst>
                <a:ext uri="{FF2B5EF4-FFF2-40B4-BE49-F238E27FC236}">
                  <a16:creationId xmlns:a16="http://schemas.microsoft.com/office/drawing/2014/main" id="{85FAFDAD-C878-4EB1-BB2B-0682106360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
              <a:extLst>
                <a:ext uri="{FF2B5EF4-FFF2-40B4-BE49-F238E27FC236}">
                  <a16:creationId xmlns:a16="http://schemas.microsoft.com/office/drawing/2014/main" id="{F8457063-DE5B-44F7-83E2-B43B2331C5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12B173D7-F63E-4FCC-8633-D102EF7898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
              <a:extLst>
                <a:ext uri="{FF2B5EF4-FFF2-40B4-BE49-F238E27FC236}">
                  <a16:creationId xmlns:a16="http://schemas.microsoft.com/office/drawing/2014/main" id="{7DFF7D23-64A1-459A-8E14-A1A88C6429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
              <a:extLst>
                <a:ext uri="{FF2B5EF4-FFF2-40B4-BE49-F238E27FC236}">
                  <a16:creationId xmlns:a16="http://schemas.microsoft.com/office/drawing/2014/main" id="{AD52FFE4-90DE-4231-8E9B-6D91D977DB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9">
              <a:extLst>
                <a:ext uri="{FF2B5EF4-FFF2-40B4-BE49-F238E27FC236}">
                  <a16:creationId xmlns:a16="http://schemas.microsoft.com/office/drawing/2014/main" id="{B852824A-8B3C-4EA2-A453-9986C33903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0">
              <a:extLst>
                <a:ext uri="{FF2B5EF4-FFF2-40B4-BE49-F238E27FC236}">
                  <a16:creationId xmlns:a16="http://schemas.microsoft.com/office/drawing/2014/main" id="{F9B396E8-4DE7-4F14-B676-229B06D68D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1">
              <a:extLst>
                <a:ext uri="{FF2B5EF4-FFF2-40B4-BE49-F238E27FC236}">
                  <a16:creationId xmlns:a16="http://schemas.microsoft.com/office/drawing/2014/main" id="{7D59EE5D-1DF7-4A65-BAED-4575121137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2">
              <a:extLst>
                <a:ext uri="{FF2B5EF4-FFF2-40B4-BE49-F238E27FC236}">
                  <a16:creationId xmlns:a16="http://schemas.microsoft.com/office/drawing/2014/main" id="{FA6486B5-06D3-446A-873D-C37C78BFE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3">
              <a:extLst>
                <a:ext uri="{FF2B5EF4-FFF2-40B4-BE49-F238E27FC236}">
                  <a16:creationId xmlns:a16="http://schemas.microsoft.com/office/drawing/2014/main" id="{4F3DF809-20E1-4F38-BAAD-575587695D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8" name="Рисунок 7" descr="Изображение выглядит как человек, внешний, трава, ребенок&#10;&#10;Автоматически созданное описание">
            <a:extLst>
              <a:ext uri="{FF2B5EF4-FFF2-40B4-BE49-F238E27FC236}">
                <a16:creationId xmlns:a16="http://schemas.microsoft.com/office/drawing/2014/main" id="{A73C8755-1726-4DB7-892E-AAA63A389946}"/>
              </a:ext>
            </a:extLst>
          </p:cNvPr>
          <p:cNvPicPr>
            <a:picLocks noChangeAspect="1"/>
          </p:cNvPicPr>
          <p:nvPr/>
        </p:nvPicPr>
        <p:blipFill rotWithShape="1">
          <a:blip r:embed="rId2"/>
          <a:srcRect l="36782" r="9035" b="3"/>
          <a:stretch/>
        </p:blipFill>
        <p:spPr>
          <a:xfrm>
            <a:off x="1" y="10"/>
            <a:ext cx="2977286" cy="4120995"/>
          </a:xfrm>
          <a:prstGeom prst="rect">
            <a:avLst/>
          </a:prstGeom>
          <a:ln w="12700">
            <a:noFill/>
          </a:ln>
        </p:spPr>
      </p:pic>
      <p:pic>
        <p:nvPicPr>
          <p:cNvPr id="10" name="Рисунок 9" descr="Изображение выглядит как дорога, едет, человек, внешний&#10;&#10;Автоматически созданное описание">
            <a:extLst>
              <a:ext uri="{FF2B5EF4-FFF2-40B4-BE49-F238E27FC236}">
                <a16:creationId xmlns:a16="http://schemas.microsoft.com/office/drawing/2014/main" id="{BEBA7BA1-3E7F-40A6-B431-A281A7C8261E}"/>
              </a:ext>
            </a:extLst>
          </p:cNvPr>
          <p:cNvPicPr>
            <a:picLocks noChangeAspect="1"/>
          </p:cNvPicPr>
          <p:nvPr/>
        </p:nvPicPr>
        <p:blipFill rotWithShape="1">
          <a:blip r:embed="rId3"/>
          <a:srcRect l="11369" r="38770" b="-3"/>
          <a:stretch/>
        </p:blipFill>
        <p:spPr>
          <a:xfrm>
            <a:off x="3055462" y="-6705"/>
            <a:ext cx="2988677" cy="4120995"/>
          </a:xfrm>
          <a:prstGeom prst="rect">
            <a:avLst/>
          </a:prstGeom>
          <a:ln w="12700">
            <a:noFill/>
          </a:ln>
        </p:spPr>
      </p:pic>
      <p:pic>
        <p:nvPicPr>
          <p:cNvPr id="4" name="Рисунок 3" descr="Изображение выглядит как внешний, человек, снег, ребенок&#10;&#10;Автоматически созданное описание">
            <a:extLst>
              <a:ext uri="{FF2B5EF4-FFF2-40B4-BE49-F238E27FC236}">
                <a16:creationId xmlns:a16="http://schemas.microsoft.com/office/drawing/2014/main" id="{CF1D2F9A-A012-4874-85B1-3F2F9574475A}"/>
              </a:ext>
            </a:extLst>
          </p:cNvPr>
          <p:cNvPicPr>
            <a:picLocks noChangeAspect="1"/>
          </p:cNvPicPr>
          <p:nvPr/>
        </p:nvPicPr>
        <p:blipFill rotWithShape="1">
          <a:blip r:embed="rId4"/>
          <a:srcRect l="36121" r="25779" b="1"/>
          <a:stretch/>
        </p:blipFill>
        <p:spPr>
          <a:xfrm>
            <a:off x="6136428" y="10"/>
            <a:ext cx="2990750" cy="4120995"/>
          </a:xfrm>
          <a:prstGeom prst="rect">
            <a:avLst/>
          </a:prstGeom>
          <a:ln w="12700">
            <a:noFill/>
          </a:ln>
        </p:spPr>
      </p:pic>
      <p:pic>
        <p:nvPicPr>
          <p:cNvPr id="6" name="Рисунок 5" descr="Изображение выглядит как человек, трава, ребенок, внешний&#10;&#10;Автоматически созданное описание">
            <a:extLst>
              <a:ext uri="{FF2B5EF4-FFF2-40B4-BE49-F238E27FC236}">
                <a16:creationId xmlns:a16="http://schemas.microsoft.com/office/drawing/2014/main" id="{B065D4CA-E68C-4CE6-89A0-A6762580B8CD}"/>
              </a:ext>
            </a:extLst>
          </p:cNvPr>
          <p:cNvPicPr>
            <a:picLocks noChangeAspect="1"/>
          </p:cNvPicPr>
          <p:nvPr/>
        </p:nvPicPr>
        <p:blipFill rotWithShape="1">
          <a:blip r:embed="rId5"/>
          <a:srcRect l="31473" r="32404"/>
          <a:stretch/>
        </p:blipFill>
        <p:spPr>
          <a:xfrm>
            <a:off x="9214714" y="10"/>
            <a:ext cx="2977286" cy="4120995"/>
          </a:xfrm>
          <a:prstGeom prst="rect">
            <a:avLst/>
          </a:prstGeom>
          <a:ln w="12700">
            <a:noFill/>
          </a:ln>
        </p:spPr>
      </p:pic>
      <p:grpSp>
        <p:nvGrpSpPr>
          <p:cNvPr id="118" name="Group 117">
            <a:extLst>
              <a:ext uri="{FF2B5EF4-FFF2-40B4-BE49-F238E27FC236}">
                <a16:creationId xmlns:a16="http://schemas.microsoft.com/office/drawing/2014/main" id="{AFC1C0AE-A733-424D-85F0-788AD06AF1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19" name="Isosceles Triangle 39">
              <a:extLst>
                <a:ext uri="{FF2B5EF4-FFF2-40B4-BE49-F238E27FC236}">
                  <a16:creationId xmlns:a16="http://schemas.microsoft.com/office/drawing/2014/main" id="{3D81C9CA-D817-41F5-85D9-AF6831F99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837C86-F2AA-48D4-B679-EDCC0D81C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Заголовок 1">
            <a:extLst>
              <a:ext uri="{FF2B5EF4-FFF2-40B4-BE49-F238E27FC236}">
                <a16:creationId xmlns:a16="http://schemas.microsoft.com/office/drawing/2014/main" id="{9A22C7C7-627B-4140-AE54-EBE7C8996621}"/>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109954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DA8B89-787B-425A-8C5B-268A5A87CF05}"/>
              </a:ext>
            </a:extLst>
          </p:cNvPr>
          <p:cNvSpPr>
            <a:spLocks noGrp="1"/>
          </p:cNvSpPr>
          <p:nvPr>
            <p:ph type="title"/>
          </p:nvPr>
        </p:nvSpPr>
        <p:spPr/>
        <p:txBody>
          <a:bodyPr/>
          <a:lstStyle/>
          <a:p>
            <a:r>
              <a:rPr lang="ru-RU" b="1" dirty="0" err="1">
                <a:latin typeface="Arial" panose="020B0604020202020204" pitchFamily="34" charset="0"/>
                <a:cs typeface="Arial" panose="020B0604020202020204" pitchFamily="34" charset="0"/>
              </a:rPr>
              <a:t>Table</a:t>
            </a:r>
            <a:r>
              <a:rPr lang="ru-RU" b="1" dirty="0">
                <a:latin typeface="Arial" panose="020B0604020202020204" pitchFamily="34" charset="0"/>
                <a:cs typeface="Arial" panose="020B0604020202020204" pitchFamily="34" charset="0"/>
              </a:rPr>
              <a:t> </a:t>
            </a:r>
            <a:r>
              <a:rPr lang="ru-RU" b="1" dirty="0" err="1">
                <a:latin typeface="Arial" panose="020B0604020202020204" pitchFamily="34" charset="0"/>
                <a:cs typeface="Arial" panose="020B0604020202020204" pitchFamily="34" charset="0"/>
              </a:rPr>
              <a:t>of</a:t>
            </a:r>
            <a:r>
              <a:rPr lang="ru-RU" b="1" dirty="0">
                <a:latin typeface="Arial" panose="020B0604020202020204" pitchFamily="34" charset="0"/>
                <a:cs typeface="Arial" panose="020B0604020202020204" pitchFamily="34" charset="0"/>
              </a:rPr>
              <a:t> </a:t>
            </a:r>
            <a:r>
              <a:rPr lang="ru-RU" b="1" dirty="0" err="1">
                <a:latin typeface="Arial" panose="020B0604020202020204" pitchFamily="34" charset="0"/>
                <a:cs typeface="Arial" panose="020B0604020202020204" pitchFamily="34" charset="0"/>
              </a:rPr>
              <a:t>Content</a:t>
            </a:r>
            <a:endParaRPr lang="ru-RU" dirty="0">
              <a:latin typeface="Arial" panose="020B0604020202020204" pitchFamily="34" charset="0"/>
              <a:cs typeface="Arial" panose="020B0604020202020204" pitchFamily="34" charset="0"/>
            </a:endParaRPr>
          </a:p>
        </p:txBody>
      </p:sp>
      <p:sp>
        <p:nvSpPr>
          <p:cNvPr id="3" name="Объект 2">
            <a:extLst>
              <a:ext uri="{FF2B5EF4-FFF2-40B4-BE49-F238E27FC236}">
                <a16:creationId xmlns:a16="http://schemas.microsoft.com/office/drawing/2014/main" id="{276EBD02-5502-4619-8854-33556D571EB4}"/>
              </a:ext>
            </a:extLst>
          </p:cNvPr>
          <p:cNvSpPr>
            <a:spLocks noGrp="1"/>
          </p:cNvSpPr>
          <p:nvPr>
            <p:ph idx="1"/>
          </p:nvPr>
        </p:nvSpPr>
        <p:spPr/>
        <p:txBody>
          <a:bodyPr/>
          <a:lstStyle/>
          <a:p>
            <a:pPr lvl="0"/>
            <a:r>
              <a:rPr lang="ru-RU" b="1" u="sng" dirty="0" err="1">
                <a:latin typeface="Arial" panose="020B0604020202020204" pitchFamily="34" charset="0"/>
                <a:cs typeface="Arial" panose="020B0604020202020204" pitchFamily="34" charset="0"/>
                <a:hlinkClick r:id="rId2" action="ppaction://hlinksldjump"/>
              </a:rPr>
              <a:t>Introduction</a:t>
            </a:r>
            <a:r>
              <a:rPr lang="ru-RU" b="1" u="sng" dirty="0">
                <a:latin typeface="Arial" panose="020B0604020202020204" pitchFamily="34" charset="0"/>
                <a:cs typeface="Arial" panose="020B0604020202020204" pitchFamily="34" charset="0"/>
                <a:hlinkClick r:id="rId2" action="ppaction://hlinksldjump"/>
              </a:rPr>
              <a:t>. </a:t>
            </a:r>
            <a:r>
              <a:rPr lang="ru-RU" b="1" u="sng" dirty="0" err="1">
                <a:latin typeface="Arial" panose="020B0604020202020204" pitchFamily="34" charset="0"/>
                <a:cs typeface="Arial" panose="020B0604020202020204" pitchFamily="34" charset="0"/>
                <a:hlinkClick r:id="rId2" action="ppaction://hlinksldjump"/>
              </a:rPr>
              <a:t>The</a:t>
            </a:r>
            <a:r>
              <a:rPr lang="ru-RU" b="1" u="sng" dirty="0">
                <a:latin typeface="Arial" panose="020B0604020202020204" pitchFamily="34" charset="0"/>
                <a:cs typeface="Arial" panose="020B0604020202020204" pitchFamily="34" charset="0"/>
                <a:hlinkClick r:id="rId2" action="ppaction://hlinksldjump"/>
              </a:rPr>
              <a:t> </a:t>
            </a:r>
            <a:r>
              <a:rPr lang="ru-RU" b="1" u="sng" dirty="0" err="1">
                <a:latin typeface="Arial" panose="020B0604020202020204" pitchFamily="34" charset="0"/>
                <a:cs typeface="Arial" panose="020B0604020202020204" pitchFamily="34" charset="0"/>
                <a:hlinkClick r:id="rId2" action="ppaction://hlinksldjump"/>
              </a:rPr>
              <a:t>Problem</a:t>
            </a:r>
            <a:r>
              <a:rPr lang="ru-RU" b="1" u="sng" dirty="0">
                <a:latin typeface="Arial" panose="020B0604020202020204" pitchFamily="34" charset="0"/>
                <a:cs typeface="Arial" panose="020B0604020202020204" pitchFamily="34" charset="0"/>
                <a:hlinkClick r:id="rId2" action="ppaction://hlinksldjump"/>
              </a:rPr>
              <a:t> </a:t>
            </a:r>
            <a:r>
              <a:rPr lang="ru-RU" b="1" u="sng" dirty="0" err="1">
                <a:latin typeface="Arial" panose="020B0604020202020204" pitchFamily="34" charset="0"/>
                <a:cs typeface="Arial" panose="020B0604020202020204" pitchFamily="34" charset="0"/>
                <a:hlinkClick r:id="rId2" action="ppaction://hlinksldjump"/>
              </a:rPr>
              <a:t>Description</a:t>
            </a:r>
            <a:endParaRPr lang="ru-RU" dirty="0">
              <a:latin typeface="Arial" panose="020B0604020202020204" pitchFamily="34" charset="0"/>
              <a:cs typeface="Arial" panose="020B0604020202020204" pitchFamily="34" charset="0"/>
            </a:endParaRPr>
          </a:p>
          <a:p>
            <a:pPr lvl="0"/>
            <a:r>
              <a:rPr lang="en-US" b="1" u="sng" dirty="0">
                <a:latin typeface="Arial" panose="020B0604020202020204" pitchFamily="34" charset="0"/>
                <a:cs typeface="Arial" panose="020B0604020202020204" pitchFamily="34" charset="0"/>
                <a:hlinkClick r:id="rId3" action="ppaction://hlinksldjump"/>
              </a:rPr>
              <a:t>Data</a:t>
            </a:r>
            <a:endParaRPr lang="ru-RU" dirty="0">
              <a:latin typeface="Arial" panose="020B0604020202020204" pitchFamily="34" charset="0"/>
              <a:cs typeface="Arial" panose="020B0604020202020204" pitchFamily="34" charset="0"/>
            </a:endParaRPr>
          </a:p>
          <a:p>
            <a:pPr lvl="0"/>
            <a:r>
              <a:rPr lang="ru-RU" b="1" u="sng" dirty="0" err="1">
                <a:latin typeface="Arial" panose="020B0604020202020204" pitchFamily="34" charset="0"/>
                <a:cs typeface="Arial" panose="020B0604020202020204" pitchFamily="34" charset="0"/>
                <a:hlinkClick r:id="rId4" action="ppaction://hlinksldjump"/>
              </a:rPr>
              <a:t>Methodology</a:t>
            </a:r>
            <a:endParaRPr lang="ru-RU" dirty="0">
              <a:latin typeface="Arial" panose="020B0604020202020204" pitchFamily="34" charset="0"/>
              <a:cs typeface="Arial" panose="020B0604020202020204" pitchFamily="34" charset="0"/>
            </a:endParaRPr>
          </a:p>
          <a:p>
            <a:pPr lvl="0"/>
            <a:r>
              <a:rPr lang="ru-RU" b="1" u="sng" dirty="0" err="1">
                <a:latin typeface="Arial" panose="020B0604020202020204" pitchFamily="34" charset="0"/>
                <a:cs typeface="Arial" panose="020B0604020202020204" pitchFamily="34" charset="0"/>
                <a:hlinkClick r:id="rId5" action="ppaction://hlinksldjump"/>
              </a:rPr>
              <a:t>Results</a:t>
            </a:r>
            <a:endParaRPr lang="ru-RU" dirty="0">
              <a:latin typeface="Arial" panose="020B0604020202020204" pitchFamily="34" charset="0"/>
              <a:cs typeface="Arial" panose="020B0604020202020204" pitchFamily="34" charset="0"/>
            </a:endParaRPr>
          </a:p>
          <a:p>
            <a:pPr lvl="0"/>
            <a:r>
              <a:rPr lang="ru-RU" b="1" u="sng" dirty="0" err="1">
                <a:latin typeface="Arial" panose="020B0604020202020204" pitchFamily="34" charset="0"/>
                <a:cs typeface="Arial" panose="020B0604020202020204" pitchFamily="34" charset="0"/>
                <a:hlinkClick r:id="rId6" action="ppaction://hlinksldjump"/>
              </a:rPr>
              <a:t>Discussion</a:t>
            </a:r>
            <a:endParaRPr lang="ru-RU" dirty="0">
              <a:latin typeface="Arial" panose="020B0604020202020204" pitchFamily="34" charset="0"/>
              <a:cs typeface="Arial" panose="020B0604020202020204" pitchFamily="34" charset="0"/>
            </a:endParaRPr>
          </a:p>
          <a:p>
            <a:pPr lvl="0"/>
            <a:r>
              <a:rPr lang="ru-RU" b="1" u="sng" dirty="0" err="1">
                <a:latin typeface="Arial" panose="020B0604020202020204" pitchFamily="34" charset="0"/>
                <a:cs typeface="Arial" panose="020B0604020202020204" pitchFamily="34" charset="0"/>
                <a:hlinkClick r:id="rId7" action="ppaction://hlinksldjump"/>
              </a:rPr>
              <a:t>Conclusion</a:t>
            </a:r>
            <a:endParaRPr lang="ru-R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7318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3E21AE8A-E200-46E7-939F-B85566A5BF1C}"/>
              </a:ext>
            </a:extLst>
          </p:cNvPr>
          <p:cNvSpPr>
            <a:spLocks noGrp="1"/>
          </p:cNvSpPr>
          <p:nvPr>
            <p:ph idx="1"/>
          </p:nvPr>
        </p:nvSpPr>
        <p:spPr/>
        <p:txBody>
          <a:bodyPr>
            <a:normAutofit fontScale="92500" lnSpcReduction="20000"/>
          </a:bodyPr>
          <a:lstStyle/>
          <a:p>
            <a:r>
              <a:rPr lang="en-US" dirty="0">
                <a:latin typeface="Arial" panose="020B0604020202020204" pitchFamily="34" charset="0"/>
                <a:cs typeface="Arial" panose="020B0604020202020204" pitchFamily="34" charset="0"/>
              </a:rPr>
              <a:t>In this project we are going to help families with kids to plan their day-off.</a:t>
            </a:r>
            <a:endParaRPr lang="ru-RU"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big cities, such as Moscow, there are thousands of venues that could be </a:t>
            </a:r>
            <a:r>
              <a:rPr lang="en-US" b="1" dirty="0">
                <a:latin typeface="Arial" panose="020B0604020202020204" pitchFamily="34" charset="0"/>
                <a:cs typeface="Arial" panose="020B0604020202020204" pitchFamily="34" charset="0"/>
              </a:rPr>
              <a:t>interesting for families with kids</a:t>
            </a:r>
            <a:r>
              <a:rPr lang="en-US" dirty="0">
                <a:latin typeface="Arial" panose="020B0604020202020204" pitchFamily="34" charset="0"/>
                <a:cs typeface="Arial" panose="020B0604020202020204" pitchFamily="34" charset="0"/>
              </a:rPr>
              <a:t>. But unfortunately, parents do not know about them. In fact, there is a very limited list of popular venues mostly placed in the downtown, that are known well to everybody. They are nice but always overcrowded and it could take more than an hour to get there through traffic jams. And parents encounter more problems when they are going to plan several activities for the same day. For example, where they could eat with kids, or what they will do if their plans, weather or mud suddenly change.</a:t>
            </a:r>
            <a:endParaRPr lang="ru-RU"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use the data science and data visualization tools to display on the map </a:t>
            </a:r>
            <a:r>
              <a:rPr lang="en-US" b="1" dirty="0">
                <a:latin typeface="Arial" panose="020B0604020202020204" pitchFamily="34" charset="0"/>
                <a:cs typeface="Arial" panose="020B0604020202020204" pitchFamily="34" charset="0"/>
              </a:rPr>
              <a:t>the clustered venues affordable for families with kids</a:t>
            </a:r>
            <a:r>
              <a:rPr lang="en-US" dirty="0">
                <a:latin typeface="Arial" panose="020B0604020202020204" pitchFamily="34" charset="0"/>
                <a:cs typeface="Arial" panose="020B0604020202020204" pitchFamily="34" charset="0"/>
              </a:rPr>
              <a:t>. That clusters will include </a:t>
            </a:r>
            <a:r>
              <a:rPr lang="en-US" b="1" dirty="0">
                <a:latin typeface="Arial" panose="020B0604020202020204" pitchFamily="34" charset="0"/>
                <a:cs typeface="Arial" panose="020B0604020202020204" pitchFamily="34" charset="0"/>
              </a:rPr>
              <a:t>venues for education and entertainment</a:t>
            </a:r>
            <a:r>
              <a:rPr lang="en-US" dirty="0">
                <a:latin typeface="Arial" panose="020B0604020202020204" pitchFamily="34" charset="0"/>
                <a:cs typeface="Arial" panose="020B0604020202020204" pitchFamily="34" charset="0"/>
              </a:rPr>
              <a:t> and will be placed in the specified neighborhood.</a:t>
            </a:r>
            <a:endParaRPr lang="ru-RU"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621F5A4-B0C3-4324-AC65-3DBBC6BE3712}"/>
              </a:ext>
            </a:extLst>
          </p:cNvPr>
          <p:cNvSpPr txBox="1"/>
          <p:nvPr/>
        </p:nvSpPr>
        <p:spPr>
          <a:xfrm>
            <a:off x="1487311" y="1673750"/>
            <a:ext cx="2303836" cy="523220"/>
          </a:xfrm>
          <a:prstGeom prst="rect">
            <a:avLst/>
          </a:prstGeom>
          <a:noFill/>
        </p:spPr>
        <p:txBody>
          <a:bodyPr wrap="none" rtlCol="0">
            <a:spAutoFit/>
          </a:bodyPr>
          <a:lstStyle/>
          <a:p>
            <a:pPr algn="ctr"/>
            <a:r>
              <a:rPr lang="ru-RU" sz="1400" b="1" dirty="0" err="1">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a:p>
            <a:pPr algn="ctr"/>
            <a:r>
              <a:rPr lang="ru-RU" sz="1400" b="1" dirty="0" err="1">
                <a:solidFill>
                  <a:schemeClr val="bg1"/>
                </a:solidFill>
                <a:latin typeface="Arial" panose="020B0604020202020204" pitchFamily="34" charset="0"/>
                <a:cs typeface="Arial" panose="020B0604020202020204" pitchFamily="34" charset="0"/>
              </a:rPr>
              <a:t>The</a:t>
            </a:r>
            <a:r>
              <a:rPr lang="ru-RU" sz="1400" b="1" dirty="0">
                <a:solidFill>
                  <a:schemeClr val="bg1"/>
                </a:solidFill>
                <a:latin typeface="Arial" panose="020B0604020202020204" pitchFamily="34" charset="0"/>
                <a:cs typeface="Arial" panose="020B0604020202020204" pitchFamily="34" charset="0"/>
              </a:rPr>
              <a:t> </a:t>
            </a:r>
            <a:r>
              <a:rPr lang="ru-RU" sz="1400" b="1" dirty="0" err="1">
                <a:solidFill>
                  <a:schemeClr val="bg1"/>
                </a:solidFill>
                <a:latin typeface="Arial" panose="020B0604020202020204" pitchFamily="34" charset="0"/>
                <a:cs typeface="Arial" panose="020B0604020202020204" pitchFamily="34" charset="0"/>
              </a:rPr>
              <a:t>Problem</a:t>
            </a:r>
            <a:r>
              <a:rPr lang="ru-RU" sz="1400" b="1" dirty="0">
                <a:solidFill>
                  <a:schemeClr val="bg1"/>
                </a:solidFill>
                <a:latin typeface="Arial" panose="020B0604020202020204" pitchFamily="34" charset="0"/>
                <a:cs typeface="Arial" panose="020B0604020202020204" pitchFamily="34" charset="0"/>
              </a:rPr>
              <a:t> </a:t>
            </a:r>
            <a:r>
              <a:rPr lang="ru-RU" sz="1400" b="1" dirty="0" err="1">
                <a:solidFill>
                  <a:schemeClr val="bg1"/>
                </a:solidFill>
                <a:latin typeface="Arial" panose="020B0604020202020204" pitchFamily="34" charset="0"/>
                <a:cs typeface="Arial" panose="020B0604020202020204" pitchFamily="34" charset="0"/>
              </a:rPr>
              <a:t>Description</a:t>
            </a:r>
            <a:endParaRPr lang="ru-RU" sz="1400" dirty="0">
              <a:solidFill>
                <a:schemeClr val="bg1"/>
              </a:solidFill>
              <a:latin typeface="Arial" panose="020B0604020202020204" pitchFamily="34" charset="0"/>
              <a:cs typeface="Arial" panose="020B0604020202020204" pitchFamily="34" charset="0"/>
            </a:endParaRPr>
          </a:p>
        </p:txBody>
      </p:sp>
      <p:pic>
        <p:nvPicPr>
          <p:cNvPr id="7" name="Рисунок 6" descr="Изображение выглядит как человек, внешний, пицца, трава&#10;&#10;Автоматически созданное описание">
            <a:extLst>
              <a:ext uri="{FF2B5EF4-FFF2-40B4-BE49-F238E27FC236}">
                <a16:creationId xmlns:a16="http://schemas.microsoft.com/office/drawing/2014/main" id="{56D31325-823A-43DD-AAA9-78CD00DDCE0F}"/>
              </a:ext>
            </a:extLst>
          </p:cNvPr>
          <p:cNvPicPr>
            <a:picLocks noChangeAspect="1"/>
          </p:cNvPicPr>
          <p:nvPr/>
        </p:nvPicPr>
        <p:blipFill>
          <a:blip r:embed="rId2"/>
          <a:stretch>
            <a:fillRect/>
          </a:stretch>
        </p:blipFill>
        <p:spPr>
          <a:xfrm>
            <a:off x="900662" y="2464907"/>
            <a:ext cx="3477133" cy="2169381"/>
          </a:xfrm>
          <a:prstGeom prst="rect">
            <a:avLst/>
          </a:prstGeom>
        </p:spPr>
      </p:pic>
    </p:spTree>
    <p:extLst>
      <p:ext uri="{BB962C8B-B14F-4D97-AF65-F5344CB8AC3E}">
        <p14:creationId xmlns:p14="http://schemas.microsoft.com/office/powerpoint/2010/main" val="82133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descr="Изображение выглядит как текст, карта&#10;&#10;Автоматически созданное описание">
            <a:extLst>
              <a:ext uri="{FF2B5EF4-FFF2-40B4-BE49-F238E27FC236}">
                <a16:creationId xmlns:a16="http://schemas.microsoft.com/office/drawing/2014/main" id="{3BFE5D7C-A8F4-42B1-AA9B-903E232AADC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93781" y="62616"/>
            <a:ext cx="5298220" cy="6751652"/>
          </a:xfrm>
          <a:prstGeom prst="rect">
            <a:avLst/>
          </a:prstGeom>
        </p:spPr>
      </p:pic>
      <p:sp>
        <p:nvSpPr>
          <p:cNvPr id="4" name="Текст 3">
            <a:extLst>
              <a:ext uri="{FF2B5EF4-FFF2-40B4-BE49-F238E27FC236}">
                <a16:creationId xmlns:a16="http://schemas.microsoft.com/office/drawing/2014/main" id="{17BF2DF0-AAA5-4B9B-BABA-8DDB130388F8}"/>
              </a:ext>
            </a:extLst>
          </p:cNvPr>
          <p:cNvSpPr>
            <a:spLocks noGrp="1"/>
          </p:cNvSpPr>
          <p:nvPr>
            <p:ph type="body" sz="half" idx="2"/>
          </p:nvPr>
        </p:nvSpPr>
        <p:spPr>
          <a:xfrm>
            <a:off x="885441" y="2916832"/>
            <a:ext cx="5776646" cy="2131669"/>
          </a:xfrm>
        </p:spPr>
        <p:txBody>
          <a:bodyPr>
            <a:normAutofit/>
          </a:bodyPr>
          <a:lstStyle/>
          <a:p>
            <a:pPr algn="just"/>
            <a:r>
              <a:rPr lang="en-US" sz="1200" dirty="0">
                <a:latin typeface="Arial" panose="020B0604020202020204" pitchFamily="34" charset="0"/>
                <a:cs typeface="Arial" panose="020B0604020202020204" pitchFamily="34" charset="0"/>
              </a:rPr>
              <a:t>There are 12 administrative districts in Moscow that include 146 municipalities. The list of them that includes their boundaries can be downloaded at </a:t>
            </a:r>
            <a:r>
              <a:rPr lang="en-US" sz="12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http://gis-lab.info/qa/moscow-atd.html</a:t>
            </a:r>
            <a:r>
              <a:rPr lang="en-US" sz="1200" dirty="0">
                <a:solidFill>
                  <a:srgbClr val="0070C0"/>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in ESRI Shape, </a:t>
            </a:r>
            <a:r>
              <a:rPr lang="en-US" sz="1200" dirty="0" err="1">
                <a:latin typeface="Arial" panose="020B0604020202020204" pitchFamily="34" charset="0"/>
                <a:cs typeface="Arial" panose="020B0604020202020204" pitchFamily="34" charset="0"/>
              </a:rPr>
              <a:t>GeoJSON</a:t>
            </a:r>
            <a:r>
              <a:rPr lang="en-US" sz="1200" dirty="0">
                <a:latin typeface="Arial" panose="020B0604020202020204" pitchFamily="34" charset="0"/>
                <a:cs typeface="Arial" panose="020B0604020202020204" pitchFamily="34" charset="0"/>
              </a:rPr>
              <a:t>, CSV+VRT or KML formats.</a:t>
            </a:r>
          </a:p>
          <a:p>
            <a:pPr algn="just"/>
            <a:r>
              <a:rPr lang="en-US" sz="1200" dirty="0">
                <a:latin typeface="Arial" panose="020B0604020202020204" pitchFamily="34" charset="0"/>
                <a:cs typeface="Arial" panose="020B0604020202020204" pitchFamily="34" charset="0"/>
              </a:rPr>
              <a:t>To download the data for Moscow municipalities we use the link </a:t>
            </a:r>
          </a:p>
          <a:p>
            <a:pPr algn="just">
              <a:spcBef>
                <a:spcPts val="0"/>
              </a:spcBef>
            </a:pPr>
            <a:r>
              <a:rPr lang="en-US" sz="12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http://gis-lab.info/data/mos-adm/mo-csv.zip</a:t>
            </a:r>
            <a:endParaRPr lang="ru-RU" sz="1200" dirty="0">
              <a:solidFill>
                <a:srgbClr val="0070C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218B0E7-2CC3-4391-B78E-5E4DC40F41FC}"/>
              </a:ext>
            </a:extLst>
          </p:cNvPr>
          <p:cNvSpPr txBox="1"/>
          <p:nvPr/>
        </p:nvSpPr>
        <p:spPr>
          <a:xfrm>
            <a:off x="3291101" y="1673750"/>
            <a:ext cx="965329" cy="523220"/>
          </a:xfrm>
          <a:prstGeom prst="rect">
            <a:avLst/>
          </a:prstGeom>
          <a:noFill/>
        </p:spPr>
        <p:txBody>
          <a:bodyPr wrap="none" rtlCol="0">
            <a:spAutoFit/>
          </a:bodyPr>
          <a:lstStyle/>
          <a:p>
            <a:pPr algn="ctr"/>
            <a:r>
              <a:rPr lang="en-US" sz="2800" b="1" dirty="0">
                <a:solidFill>
                  <a:schemeClr val="bg1"/>
                </a:solidFill>
                <a:latin typeface="Arial" panose="020B0604020202020204" pitchFamily="34" charset="0"/>
                <a:cs typeface="Arial" panose="020B0604020202020204" pitchFamily="34" charset="0"/>
              </a:rPr>
              <a:t>Data</a:t>
            </a:r>
            <a:endParaRPr lang="ru-RU" sz="28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B14035B-1932-42B5-88E4-E7949CDFA807}"/>
              </a:ext>
            </a:extLst>
          </p:cNvPr>
          <p:cNvSpPr txBox="1"/>
          <p:nvPr/>
        </p:nvSpPr>
        <p:spPr>
          <a:xfrm>
            <a:off x="1636801" y="2356846"/>
            <a:ext cx="4273927" cy="400110"/>
          </a:xfrm>
          <a:prstGeom prst="rect">
            <a:avLst/>
          </a:prstGeom>
          <a:noFill/>
        </p:spPr>
        <p:txBody>
          <a:bodyPr wrap="none" rtlCol="0">
            <a:spAutoFit/>
          </a:bodyPr>
          <a:lstStyle/>
          <a:p>
            <a:pPr algn="ctr"/>
            <a:r>
              <a:rPr lang="en-US" sz="2000" b="1" dirty="0">
                <a:solidFill>
                  <a:schemeClr val="bg1"/>
                </a:solidFill>
                <a:latin typeface="Arial" panose="020B0604020202020204" pitchFamily="34" charset="0"/>
                <a:cs typeface="Arial" panose="020B0604020202020204" pitchFamily="34" charset="0"/>
              </a:rPr>
              <a:t>How to determine neighborhoods</a:t>
            </a:r>
            <a:endParaRPr lang="ru-RU"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790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a:extLst>
              <a:ext uri="{FF2B5EF4-FFF2-40B4-BE49-F238E27FC236}">
                <a16:creationId xmlns:a16="http://schemas.microsoft.com/office/drawing/2014/main" id="{17BF2DF0-AAA5-4B9B-BABA-8DDB130388F8}"/>
              </a:ext>
            </a:extLst>
          </p:cNvPr>
          <p:cNvSpPr>
            <a:spLocks noGrp="1"/>
          </p:cNvSpPr>
          <p:nvPr>
            <p:ph type="body" sz="half" idx="2"/>
          </p:nvPr>
        </p:nvSpPr>
        <p:spPr>
          <a:xfrm>
            <a:off x="885441" y="2916832"/>
            <a:ext cx="5776646" cy="2131669"/>
          </a:xfrm>
        </p:spPr>
        <p:txBody>
          <a:bodyPr>
            <a:normAutofit/>
          </a:bodyPr>
          <a:lstStyle/>
          <a:p>
            <a:pPr algn="just"/>
            <a:r>
              <a:rPr lang="en-US" sz="1200" dirty="0">
                <a:latin typeface="Arial" panose="020B0604020202020204" pitchFamily="34" charset="0"/>
                <a:cs typeface="Arial" panose="020B0604020202020204" pitchFamily="34" charset="0"/>
              </a:rPr>
              <a:t>We can do it with the Foursquare API and the method called 'explore'.</a:t>
            </a:r>
          </a:p>
          <a:p>
            <a:pPr algn="just"/>
            <a:r>
              <a:rPr lang="en-US" sz="1200" dirty="0">
                <a:latin typeface="Arial" panose="020B0604020202020204" pitchFamily="34" charset="0"/>
                <a:cs typeface="Arial" panose="020B0604020202020204" pitchFamily="34" charset="0"/>
              </a:rPr>
              <a:t>With that method we can download the data of venues we are interested in placed no farther that some specified distance form some specified geo coordinates</a:t>
            </a:r>
          </a:p>
          <a:p>
            <a:pPr algn="just"/>
            <a:r>
              <a:rPr lang="en-US" sz="1200" dirty="0">
                <a:latin typeface="Arial" panose="020B0604020202020204" pitchFamily="34" charset="0"/>
                <a:cs typeface="Arial" panose="020B0604020202020204" pitchFamily="34" charset="0"/>
              </a:rPr>
              <a:t>Example or </a:t>
            </a:r>
            <a:r>
              <a:rPr lang="en-US" sz="1200" dirty="0" err="1">
                <a:latin typeface="Arial" panose="020B0604020202020204" pitchFamily="34" charset="0"/>
                <a:cs typeface="Arial" panose="020B0604020202020204" pitchFamily="34" charset="0"/>
              </a:rPr>
              <a:t>url</a:t>
            </a:r>
            <a:r>
              <a:rPr lang="en-US" sz="1200" dirty="0">
                <a:latin typeface="Arial" panose="020B0604020202020204" pitchFamily="34" charset="0"/>
                <a:cs typeface="Arial" panose="020B0604020202020204" pitchFamily="34" charset="0"/>
              </a:rPr>
              <a:t> request:</a:t>
            </a:r>
          </a:p>
          <a:p>
            <a:pPr algn="just"/>
            <a:r>
              <a:rPr lang="en-US" sz="800" dirty="0">
                <a:latin typeface="Arial" panose="020B0604020202020204" pitchFamily="34" charset="0"/>
                <a:cs typeface="Arial" panose="020B0604020202020204" pitchFamily="34" charset="0"/>
              </a:rPr>
              <a:t>'https://api.foursquare.com/v2/venues/explore?&amp;</a:t>
            </a:r>
            <a:r>
              <a:rPr lang="en-US" sz="800" dirty="0" err="1">
                <a:latin typeface="Arial" panose="020B0604020202020204" pitchFamily="34" charset="0"/>
                <a:cs typeface="Arial" panose="020B0604020202020204" pitchFamily="34" charset="0"/>
              </a:rPr>
              <a:t>client_id</a:t>
            </a:r>
            <a:r>
              <a:rPr lang="en-US" sz="800" dirty="0">
                <a:latin typeface="Arial" panose="020B0604020202020204" pitchFamily="34" charset="0"/>
                <a:cs typeface="Arial" panose="020B0604020202020204" pitchFamily="34" charset="0"/>
              </a:rPr>
              <a:t>=VC5VAI2CNSBEQ1BIWEREK0RDJX2VK4WVRYEXQTSLB4Q4XXFB&amp;client_secret=HRGWOCZXY555UGMEUD4APX5LYXYTREVQNOLEQZJT1YFRW3U3&amp;v=20180605&amp;ll=55.7504461,37.6174943&amp;radius=1000&amp;limit=20'</a:t>
            </a:r>
            <a:endParaRPr lang="ru-RU" sz="800" dirty="0">
              <a:latin typeface="Arial" panose="020B0604020202020204" pitchFamily="34" charset="0"/>
              <a:cs typeface="Arial" panose="020B0604020202020204" pitchFamily="34" charset="0"/>
            </a:endParaRPr>
          </a:p>
          <a:p>
            <a:pPr algn="just"/>
            <a:endParaRPr lang="en-US" sz="1200" dirty="0">
              <a:latin typeface="Arial" panose="020B0604020202020204" pitchFamily="34" charset="0"/>
              <a:cs typeface="Arial" panose="020B0604020202020204" pitchFamily="34" charset="0"/>
            </a:endParaRPr>
          </a:p>
          <a:p>
            <a:pPr algn="just"/>
            <a:endParaRPr lang="en-US" sz="1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218B0E7-2CC3-4391-B78E-5E4DC40F41FC}"/>
              </a:ext>
            </a:extLst>
          </p:cNvPr>
          <p:cNvSpPr txBox="1"/>
          <p:nvPr/>
        </p:nvSpPr>
        <p:spPr>
          <a:xfrm>
            <a:off x="3291101" y="1673750"/>
            <a:ext cx="965329" cy="523220"/>
          </a:xfrm>
          <a:prstGeom prst="rect">
            <a:avLst/>
          </a:prstGeom>
          <a:noFill/>
        </p:spPr>
        <p:txBody>
          <a:bodyPr wrap="none" rtlCol="0">
            <a:spAutoFit/>
          </a:bodyPr>
          <a:lstStyle/>
          <a:p>
            <a:pPr algn="ctr"/>
            <a:r>
              <a:rPr lang="en-US" sz="2800" b="1" dirty="0">
                <a:solidFill>
                  <a:schemeClr val="bg1"/>
                </a:solidFill>
                <a:latin typeface="Arial" panose="020B0604020202020204" pitchFamily="34" charset="0"/>
                <a:cs typeface="Arial" panose="020B0604020202020204" pitchFamily="34" charset="0"/>
              </a:rPr>
              <a:t>Data</a:t>
            </a:r>
            <a:endParaRPr lang="ru-RU" sz="28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B14035B-1932-42B5-88E4-E7949CDFA807}"/>
              </a:ext>
            </a:extLst>
          </p:cNvPr>
          <p:cNvSpPr txBox="1"/>
          <p:nvPr/>
        </p:nvSpPr>
        <p:spPr>
          <a:xfrm>
            <a:off x="1546236" y="2356846"/>
            <a:ext cx="4455067" cy="400110"/>
          </a:xfrm>
          <a:prstGeom prst="rect">
            <a:avLst/>
          </a:prstGeom>
          <a:noFill/>
        </p:spPr>
        <p:txBody>
          <a:bodyPr wrap="none" rtlCol="0">
            <a:spAutoFit/>
          </a:bodyPr>
          <a:lstStyle/>
          <a:p>
            <a:pPr algn="ctr"/>
            <a:r>
              <a:rPr lang="en-US" sz="2000" b="1" dirty="0">
                <a:solidFill>
                  <a:schemeClr val="bg1"/>
                </a:solidFill>
                <a:latin typeface="Arial" panose="020B0604020202020204" pitchFamily="34" charset="0"/>
                <a:cs typeface="Arial" panose="020B0604020202020204" pitchFamily="34" charset="0"/>
              </a:rPr>
              <a:t>How to mine information of venues</a:t>
            </a:r>
            <a:endParaRPr lang="ru-RU" sz="2000" dirty="0">
              <a:solidFill>
                <a:schemeClr val="bg1"/>
              </a:solidFill>
              <a:latin typeface="Arial" panose="020B0604020202020204" pitchFamily="34" charset="0"/>
              <a:cs typeface="Arial" panose="020B0604020202020204" pitchFamily="34" charset="0"/>
            </a:endParaRPr>
          </a:p>
        </p:txBody>
      </p:sp>
      <p:pic>
        <p:nvPicPr>
          <p:cNvPr id="2" name="Рисунок 1">
            <a:extLst>
              <a:ext uri="{FF2B5EF4-FFF2-40B4-BE49-F238E27FC236}">
                <a16:creationId xmlns:a16="http://schemas.microsoft.com/office/drawing/2014/main" id="{13567E1E-C4B5-4E13-B1E1-74E63F8FF962}"/>
              </a:ext>
            </a:extLst>
          </p:cNvPr>
          <p:cNvPicPr>
            <a:picLocks noChangeAspect="1"/>
          </p:cNvPicPr>
          <p:nvPr/>
        </p:nvPicPr>
        <p:blipFill>
          <a:blip r:embed="rId2"/>
          <a:stretch>
            <a:fillRect/>
          </a:stretch>
        </p:blipFill>
        <p:spPr>
          <a:xfrm>
            <a:off x="7656830" y="0"/>
            <a:ext cx="4503639" cy="6858000"/>
          </a:xfrm>
          <a:prstGeom prst="rect">
            <a:avLst/>
          </a:prstGeom>
        </p:spPr>
      </p:pic>
    </p:spTree>
    <p:extLst>
      <p:ext uri="{BB962C8B-B14F-4D97-AF65-F5344CB8AC3E}">
        <p14:creationId xmlns:p14="http://schemas.microsoft.com/office/powerpoint/2010/main" val="1937934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a:extLst>
              <a:ext uri="{FF2B5EF4-FFF2-40B4-BE49-F238E27FC236}">
                <a16:creationId xmlns:a16="http://schemas.microsoft.com/office/drawing/2014/main" id="{73BD50D6-95F7-4728-A0E5-D7E20093171D}"/>
              </a:ext>
            </a:extLst>
          </p:cNvPr>
          <p:cNvSpPr>
            <a:spLocks noGrp="1"/>
          </p:cNvSpPr>
          <p:nvPr>
            <p:ph type="body" sz="half" idx="2"/>
          </p:nvPr>
        </p:nvSpPr>
        <p:spPr>
          <a:xfrm>
            <a:off x="888631" y="2741212"/>
            <a:ext cx="3501197" cy="1375576"/>
          </a:xfrm>
        </p:spPr>
        <p:txBody>
          <a:bodyPr>
            <a:normAutofit/>
          </a:bodyPr>
          <a:lstStyle/>
          <a:p>
            <a:pPr>
              <a:lnSpc>
                <a:spcPts val="2000"/>
              </a:lnSpc>
              <a:spcBef>
                <a:spcPts val="0"/>
              </a:spcBef>
            </a:pPr>
            <a:r>
              <a:rPr lang="en-US" sz="2000" dirty="0">
                <a:latin typeface="Arial" panose="020B0604020202020204" pitchFamily="34" charset="0"/>
                <a:cs typeface="Arial" panose="020B0604020202020204" pitchFamily="34" charset="0"/>
              </a:rPr>
              <a:t>To find the center of each neighborhood that is described as  the municipality's boundaries we have to develop an algorithm</a:t>
            </a:r>
            <a:endParaRPr lang="ru-RU"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EC3D97F-3975-4977-9E81-719D29118846}"/>
              </a:ext>
            </a:extLst>
          </p:cNvPr>
          <p:cNvSpPr txBox="1"/>
          <p:nvPr/>
        </p:nvSpPr>
        <p:spPr>
          <a:xfrm>
            <a:off x="1428001" y="1673750"/>
            <a:ext cx="2422458" cy="523220"/>
          </a:xfrm>
          <a:prstGeom prst="rect">
            <a:avLst/>
          </a:prstGeom>
          <a:noFill/>
        </p:spPr>
        <p:txBody>
          <a:bodyPr wrap="none" rtlCol="0">
            <a:spAutoFit/>
          </a:bodyPr>
          <a:lstStyle/>
          <a:p>
            <a:pPr algn="ctr"/>
            <a:r>
              <a:rPr lang="en-US" sz="2800" b="1" dirty="0">
                <a:solidFill>
                  <a:schemeClr val="bg1"/>
                </a:solidFill>
                <a:latin typeface="Arial" panose="020B0604020202020204" pitchFamily="34" charset="0"/>
                <a:cs typeface="Arial" panose="020B0604020202020204" pitchFamily="34" charset="0"/>
              </a:rPr>
              <a:t>Methodology</a:t>
            </a:r>
            <a:endParaRPr lang="ru-RU" sz="2800" dirty="0">
              <a:solidFill>
                <a:schemeClr val="bg1"/>
              </a:solidFill>
              <a:latin typeface="Arial" panose="020B0604020202020204" pitchFamily="34" charset="0"/>
              <a:cs typeface="Arial" panose="020B0604020202020204" pitchFamily="34" charset="0"/>
            </a:endParaRPr>
          </a:p>
        </p:txBody>
      </p:sp>
      <p:pic>
        <p:nvPicPr>
          <p:cNvPr id="6" name="Рисунок 5">
            <a:extLst>
              <a:ext uri="{FF2B5EF4-FFF2-40B4-BE49-F238E27FC236}">
                <a16:creationId xmlns:a16="http://schemas.microsoft.com/office/drawing/2014/main" id="{B3B92586-6B26-4370-8E33-52E8085FE7F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04683" y="640977"/>
            <a:ext cx="7156451" cy="4938619"/>
          </a:xfrm>
          <a:prstGeom prst="rect">
            <a:avLst/>
          </a:prstGeom>
          <a:noFill/>
          <a:ln>
            <a:noFill/>
          </a:ln>
        </p:spPr>
      </p:pic>
      <p:sp>
        <p:nvSpPr>
          <p:cNvPr id="7" name="Прямоугольник 6">
            <a:extLst>
              <a:ext uri="{FF2B5EF4-FFF2-40B4-BE49-F238E27FC236}">
                <a16:creationId xmlns:a16="http://schemas.microsoft.com/office/drawing/2014/main" id="{17C9772B-62B7-4792-AF70-7A9C1F417AB8}"/>
              </a:ext>
            </a:extLst>
          </p:cNvPr>
          <p:cNvSpPr/>
          <p:nvPr/>
        </p:nvSpPr>
        <p:spPr>
          <a:xfrm>
            <a:off x="235323" y="5818410"/>
            <a:ext cx="11721354" cy="626646"/>
          </a:xfrm>
          <a:prstGeom prst="rect">
            <a:avLst/>
          </a:prstGeom>
        </p:spPr>
        <p:txBody>
          <a:bodyPr wrap="square">
            <a:spAutoFit/>
          </a:bodyPr>
          <a:lstStyle/>
          <a:p>
            <a:pPr marL="540385" marR="304800">
              <a:lnSpc>
                <a:spcPct val="107000"/>
              </a:lnSpc>
              <a:spcBef>
                <a:spcPts val="1200"/>
              </a:spcBef>
              <a:spcAft>
                <a:spcPts val="1200"/>
              </a:spcAft>
            </a:pPr>
            <a:r>
              <a:rPr lang="en-US" sz="1100" i="1" dirty="0">
                <a:solidFill>
                  <a:srgbClr val="000000"/>
                </a:solidFill>
                <a:latin typeface="Arial" panose="020B0604020202020204" pitchFamily="34" charset="0"/>
                <a:ea typeface="Calibri" panose="020F0502020204030204" pitchFamily="34" charset="0"/>
                <a:cs typeface="Times New Roman" panose="02020603050405020304" pitchFamily="18" charset="0"/>
              </a:rPr>
              <a:t>Polygon is a set of lines connecting points one by one. We will find the middle of each such line and redraw the polygon by connecting them. That's an iteration procedure. At every iteration polygon will be convoluting around some point that is centroid we are looking for. The indicator of the process called 'gradient' is an averages of longitude and latitude for all points. If after some iteration gradient stayed the same, we can tell that centroid was found. The Picture 1 below illustrates the algorithm.</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900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Заголовок 1">
            <a:extLst>
              <a:ext uri="{FF2B5EF4-FFF2-40B4-BE49-F238E27FC236}">
                <a16:creationId xmlns:a16="http://schemas.microsoft.com/office/drawing/2014/main" id="{AF97B83B-8FD8-406A-8208-BD113290F8D2}"/>
              </a:ext>
            </a:extLst>
          </p:cNvPr>
          <p:cNvSpPr>
            <a:spLocks noGrp="1"/>
          </p:cNvSpPr>
          <p:nvPr>
            <p:ph type="title"/>
          </p:nvPr>
        </p:nvSpPr>
        <p:spPr>
          <a:xfrm>
            <a:off x="1382921" y="5073322"/>
            <a:ext cx="9435152" cy="789673"/>
          </a:xfrm>
        </p:spPr>
        <p:txBody>
          <a:bodyPr vert="horz" lIns="228600" tIns="228600" rIns="228600" bIns="0" rtlCol="0" anchor="ctr">
            <a:normAutofit/>
          </a:bodyPr>
          <a:lstStyle/>
          <a:p>
            <a:pPr>
              <a:lnSpc>
                <a:spcPct val="80000"/>
              </a:lnSpc>
            </a:pPr>
            <a:r>
              <a:rPr lang="en-US" dirty="0">
                <a:solidFill>
                  <a:schemeClr val="bg1"/>
                </a:solidFill>
                <a:latin typeface="Arial" panose="020B0604020202020204" pitchFamily="34" charset="0"/>
                <a:cs typeface="Arial" panose="020B0604020202020204" pitchFamily="34" charset="0"/>
              </a:rPr>
              <a:t>Methodology</a:t>
            </a:r>
          </a:p>
        </p:txBody>
      </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Таблица 3">
            <a:extLst>
              <a:ext uri="{FF2B5EF4-FFF2-40B4-BE49-F238E27FC236}">
                <a16:creationId xmlns:a16="http://schemas.microsoft.com/office/drawing/2014/main" id="{40482E3A-C824-4B4E-B9C4-C3E5DF3C7530}"/>
              </a:ext>
            </a:extLst>
          </p:cNvPr>
          <p:cNvGraphicFramePr>
            <a:graphicFrameLocks noGrp="1"/>
          </p:cNvGraphicFramePr>
          <p:nvPr>
            <p:extLst>
              <p:ext uri="{D42A27DB-BD31-4B8C-83A1-F6EECF244321}">
                <p14:modId xmlns:p14="http://schemas.microsoft.com/office/powerpoint/2010/main" val="3314844436"/>
              </p:ext>
            </p:extLst>
          </p:nvPr>
        </p:nvGraphicFramePr>
        <p:xfrm>
          <a:off x="676581" y="626940"/>
          <a:ext cx="10847832" cy="3864552"/>
        </p:xfrm>
        <a:graphic>
          <a:graphicData uri="http://schemas.openxmlformats.org/drawingml/2006/table">
            <a:tbl>
              <a:tblPr firstRow="1" firstCol="1" bandRow="1">
                <a:tableStyleId>{5C22544A-7EE6-4342-B048-85BDC9FD1C3A}</a:tableStyleId>
              </a:tblPr>
              <a:tblGrid>
                <a:gridCol w="5370611">
                  <a:extLst>
                    <a:ext uri="{9D8B030D-6E8A-4147-A177-3AD203B41FA5}">
                      <a16:colId xmlns:a16="http://schemas.microsoft.com/office/drawing/2014/main" val="3079132470"/>
                    </a:ext>
                  </a:extLst>
                </a:gridCol>
                <a:gridCol w="5477221">
                  <a:extLst>
                    <a:ext uri="{9D8B030D-6E8A-4147-A177-3AD203B41FA5}">
                      <a16:colId xmlns:a16="http://schemas.microsoft.com/office/drawing/2014/main" val="474288670"/>
                    </a:ext>
                  </a:extLst>
                </a:gridCol>
              </a:tblGrid>
              <a:tr h="483069">
                <a:tc>
                  <a:txBody>
                    <a:bodyPr/>
                    <a:lstStyle/>
                    <a:p>
                      <a:pPr marL="609600" marR="609600">
                        <a:lnSpc>
                          <a:spcPct val="107000"/>
                        </a:lnSpc>
                        <a:spcAft>
                          <a:spcPts val="0"/>
                        </a:spcAft>
                      </a:pPr>
                      <a:r>
                        <a:rPr lang="ru-RU" sz="1800" dirty="0" err="1">
                          <a:effectLst/>
                          <a:latin typeface="Arial" panose="020B0604020202020204" pitchFamily="34" charset="0"/>
                          <a:cs typeface="Arial" panose="020B0604020202020204" pitchFamily="34" charset="0"/>
                        </a:rPr>
                        <a:t>Venue</a:t>
                      </a:r>
                      <a:r>
                        <a:rPr lang="ru-RU" sz="1800" dirty="0">
                          <a:effectLst/>
                          <a:latin typeface="Arial" panose="020B0604020202020204" pitchFamily="34" charset="0"/>
                          <a:cs typeface="Arial" panose="020B0604020202020204" pitchFamily="34" charset="0"/>
                        </a:rPr>
                        <a:t> </a:t>
                      </a:r>
                      <a:r>
                        <a:rPr lang="ru-RU" sz="1800" dirty="0" err="1">
                          <a:effectLst/>
                          <a:latin typeface="Arial" panose="020B0604020202020204" pitchFamily="34" charset="0"/>
                          <a:cs typeface="Arial" panose="020B0604020202020204" pitchFamily="34" charset="0"/>
                        </a:rPr>
                        <a:t>type</a:t>
                      </a:r>
                      <a:endParaRPr lang="ru-RU" sz="2000" dirty="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tc>
                  <a:txBody>
                    <a:bodyPr/>
                    <a:lstStyle/>
                    <a:p>
                      <a:pPr marL="609600" marR="609600">
                        <a:lnSpc>
                          <a:spcPct val="107000"/>
                        </a:lnSpc>
                        <a:spcAft>
                          <a:spcPts val="0"/>
                        </a:spcAft>
                      </a:pPr>
                      <a:r>
                        <a:rPr lang="ru-RU" sz="1800">
                          <a:effectLst/>
                          <a:latin typeface="Arial" panose="020B0604020202020204" pitchFamily="34" charset="0"/>
                          <a:cs typeface="Arial" panose="020B0604020202020204" pitchFamily="34" charset="0"/>
                        </a:rPr>
                        <a:t>Catergory Id</a:t>
                      </a:r>
                      <a:endParaRPr lang="ru-RU" sz="200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extLst>
                  <a:ext uri="{0D108BD9-81ED-4DB2-BD59-A6C34878D82A}">
                    <a16:rowId xmlns:a16="http://schemas.microsoft.com/office/drawing/2014/main" val="2989409015"/>
                  </a:ext>
                </a:extLst>
              </a:tr>
              <a:tr h="483069">
                <a:tc>
                  <a:txBody>
                    <a:bodyPr/>
                    <a:lstStyle/>
                    <a:p>
                      <a:pPr marL="609600" marR="609600">
                        <a:lnSpc>
                          <a:spcPct val="107000"/>
                        </a:lnSpc>
                        <a:spcAft>
                          <a:spcPts val="0"/>
                        </a:spcAft>
                      </a:pPr>
                      <a:r>
                        <a:rPr lang="ru-RU" sz="1800" dirty="0" err="1">
                          <a:effectLst/>
                          <a:latin typeface="Arial" panose="020B0604020202020204" pitchFamily="34" charset="0"/>
                          <a:cs typeface="Arial" panose="020B0604020202020204" pitchFamily="34" charset="0"/>
                        </a:rPr>
                        <a:t>Parks</a:t>
                      </a:r>
                      <a:endParaRPr lang="ru-RU" sz="2000" dirty="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tc>
                  <a:txBody>
                    <a:bodyPr/>
                    <a:lstStyle/>
                    <a:p>
                      <a:pPr marL="609600" marR="609600">
                        <a:lnSpc>
                          <a:spcPct val="107000"/>
                        </a:lnSpc>
                        <a:spcAft>
                          <a:spcPts val="0"/>
                        </a:spcAft>
                      </a:pPr>
                      <a:r>
                        <a:rPr lang="ru-RU" sz="1800">
                          <a:effectLst/>
                          <a:latin typeface="Arial" panose="020B0604020202020204" pitchFamily="34" charset="0"/>
                          <a:cs typeface="Arial" panose="020B0604020202020204" pitchFamily="34" charset="0"/>
                        </a:rPr>
                        <a:t>4bf58dd8d48988d163941735</a:t>
                      </a:r>
                      <a:endParaRPr lang="ru-RU" sz="200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extLst>
                  <a:ext uri="{0D108BD9-81ED-4DB2-BD59-A6C34878D82A}">
                    <a16:rowId xmlns:a16="http://schemas.microsoft.com/office/drawing/2014/main" val="3085342810"/>
                  </a:ext>
                </a:extLst>
              </a:tr>
              <a:tr h="483069">
                <a:tc>
                  <a:txBody>
                    <a:bodyPr/>
                    <a:lstStyle/>
                    <a:p>
                      <a:pPr marL="609600" marR="609600">
                        <a:lnSpc>
                          <a:spcPct val="107000"/>
                        </a:lnSpc>
                        <a:spcAft>
                          <a:spcPts val="0"/>
                        </a:spcAft>
                      </a:pPr>
                      <a:r>
                        <a:rPr lang="ru-RU" sz="1800" dirty="0" err="1">
                          <a:effectLst/>
                          <a:latin typeface="Arial" panose="020B0604020202020204" pitchFamily="34" charset="0"/>
                          <a:cs typeface="Arial" panose="020B0604020202020204" pitchFamily="34" charset="0"/>
                        </a:rPr>
                        <a:t>Entertaiment</a:t>
                      </a:r>
                      <a:r>
                        <a:rPr lang="ru-RU" sz="1800" dirty="0">
                          <a:effectLst/>
                          <a:latin typeface="Arial" panose="020B0604020202020204" pitchFamily="34" charset="0"/>
                          <a:cs typeface="Arial" panose="020B0604020202020204" pitchFamily="34" charset="0"/>
                        </a:rPr>
                        <a:t> </a:t>
                      </a:r>
                      <a:r>
                        <a:rPr lang="ru-RU" sz="1800" dirty="0" err="1">
                          <a:effectLst/>
                          <a:latin typeface="Arial" panose="020B0604020202020204" pitchFamily="34" charset="0"/>
                          <a:cs typeface="Arial" panose="020B0604020202020204" pitchFamily="34" charset="0"/>
                        </a:rPr>
                        <a:t>centers</a:t>
                      </a:r>
                      <a:endParaRPr lang="ru-RU" sz="2000" dirty="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tc>
                  <a:txBody>
                    <a:bodyPr/>
                    <a:lstStyle/>
                    <a:p>
                      <a:pPr marL="609600" marR="609600">
                        <a:lnSpc>
                          <a:spcPct val="107000"/>
                        </a:lnSpc>
                        <a:spcAft>
                          <a:spcPts val="0"/>
                        </a:spcAft>
                      </a:pPr>
                      <a:r>
                        <a:rPr lang="ru-RU" sz="1800" dirty="0">
                          <a:effectLst/>
                          <a:latin typeface="Arial" panose="020B0604020202020204" pitchFamily="34" charset="0"/>
                          <a:cs typeface="Arial" panose="020B0604020202020204" pitchFamily="34" charset="0"/>
                        </a:rPr>
                        <a:t>4bf58dd8d48988d1e1931735</a:t>
                      </a:r>
                      <a:endParaRPr lang="ru-RU" sz="2000" dirty="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extLst>
                  <a:ext uri="{0D108BD9-81ED-4DB2-BD59-A6C34878D82A}">
                    <a16:rowId xmlns:a16="http://schemas.microsoft.com/office/drawing/2014/main" val="3574368745"/>
                  </a:ext>
                </a:extLst>
              </a:tr>
              <a:tr h="483069">
                <a:tc>
                  <a:txBody>
                    <a:bodyPr/>
                    <a:lstStyle/>
                    <a:p>
                      <a:pPr marL="609600" marR="609600">
                        <a:lnSpc>
                          <a:spcPct val="107000"/>
                        </a:lnSpc>
                        <a:spcAft>
                          <a:spcPts val="0"/>
                        </a:spcAft>
                      </a:pPr>
                      <a:r>
                        <a:rPr lang="ru-RU" sz="1800">
                          <a:effectLst/>
                          <a:latin typeface="Arial" panose="020B0604020202020204" pitchFamily="34" charset="0"/>
                          <a:cs typeface="Arial" panose="020B0604020202020204" pitchFamily="34" charset="0"/>
                        </a:rPr>
                        <a:t>Amusement parks</a:t>
                      </a:r>
                      <a:endParaRPr lang="ru-RU" sz="200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tc>
                  <a:txBody>
                    <a:bodyPr/>
                    <a:lstStyle/>
                    <a:p>
                      <a:pPr marL="609600" marR="609600">
                        <a:lnSpc>
                          <a:spcPct val="107000"/>
                        </a:lnSpc>
                        <a:spcAft>
                          <a:spcPts val="0"/>
                        </a:spcAft>
                      </a:pPr>
                      <a:r>
                        <a:rPr lang="ru-RU" sz="1800" dirty="0">
                          <a:effectLst/>
                          <a:latin typeface="Arial" panose="020B0604020202020204" pitchFamily="34" charset="0"/>
                          <a:cs typeface="Arial" panose="020B0604020202020204" pitchFamily="34" charset="0"/>
                        </a:rPr>
                        <a:t>4bf58dd8d48988d182941735</a:t>
                      </a:r>
                      <a:endParaRPr lang="ru-RU" sz="2000" dirty="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extLst>
                  <a:ext uri="{0D108BD9-81ED-4DB2-BD59-A6C34878D82A}">
                    <a16:rowId xmlns:a16="http://schemas.microsoft.com/office/drawing/2014/main" val="2264343738"/>
                  </a:ext>
                </a:extLst>
              </a:tr>
              <a:tr h="483069">
                <a:tc>
                  <a:txBody>
                    <a:bodyPr/>
                    <a:lstStyle/>
                    <a:p>
                      <a:pPr marL="609600" marR="609600">
                        <a:lnSpc>
                          <a:spcPct val="107000"/>
                        </a:lnSpc>
                        <a:spcAft>
                          <a:spcPts val="0"/>
                        </a:spcAft>
                      </a:pPr>
                      <a:r>
                        <a:rPr lang="ru-RU" sz="1800">
                          <a:effectLst/>
                          <a:latin typeface="Arial" panose="020B0604020202020204" pitchFamily="34" charset="0"/>
                          <a:cs typeface="Arial" panose="020B0604020202020204" pitchFamily="34" charset="0"/>
                        </a:rPr>
                        <a:t>Playgrounds</a:t>
                      </a:r>
                      <a:endParaRPr lang="ru-RU" sz="200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tc>
                  <a:txBody>
                    <a:bodyPr/>
                    <a:lstStyle/>
                    <a:p>
                      <a:pPr marL="609600" marR="609600">
                        <a:lnSpc>
                          <a:spcPct val="107000"/>
                        </a:lnSpc>
                        <a:spcAft>
                          <a:spcPts val="0"/>
                        </a:spcAft>
                      </a:pPr>
                      <a:r>
                        <a:rPr lang="ru-RU" sz="1800" dirty="0">
                          <a:effectLst/>
                          <a:latin typeface="Arial" panose="020B0604020202020204" pitchFamily="34" charset="0"/>
                          <a:cs typeface="Arial" panose="020B0604020202020204" pitchFamily="34" charset="0"/>
                        </a:rPr>
                        <a:t>4bf58dd8d48988d1e7941735</a:t>
                      </a:r>
                      <a:endParaRPr lang="ru-RU" sz="2000" dirty="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extLst>
                  <a:ext uri="{0D108BD9-81ED-4DB2-BD59-A6C34878D82A}">
                    <a16:rowId xmlns:a16="http://schemas.microsoft.com/office/drawing/2014/main" val="1938301244"/>
                  </a:ext>
                </a:extLst>
              </a:tr>
              <a:tr h="483069">
                <a:tc>
                  <a:txBody>
                    <a:bodyPr/>
                    <a:lstStyle/>
                    <a:p>
                      <a:pPr marL="609600" marR="609600">
                        <a:lnSpc>
                          <a:spcPct val="107000"/>
                        </a:lnSpc>
                        <a:spcAft>
                          <a:spcPts val="0"/>
                        </a:spcAft>
                      </a:pPr>
                      <a:r>
                        <a:rPr lang="ru-RU" sz="1800">
                          <a:effectLst/>
                          <a:latin typeface="Arial" panose="020B0604020202020204" pitchFamily="34" charset="0"/>
                          <a:cs typeface="Arial" panose="020B0604020202020204" pitchFamily="34" charset="0"/>
                        </a:rPr>
                        <a:t>Museums</a:t>
                      </a:r>
                      <a:endParaRPr lang="ru-RU" sz="200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tc>
                  <a:txBody>
                    <a:bodyPr/>
                    <a:lstStyle/>
                    <a:p>
                      <a:pPr marL="609600" marR="609600">
                        <a:lnSpc>
                          <a:spcPct val="107000"/>
                        </a:lnSpc>
                        <a:spcAft>
                          <a:spcPts val="0"/>
                        </a:spcAft>
                      </a:pPr>
                      <a:r>
                        <a:rPr lang="ru-RU" sz="1800" dirty="0">
                          <a:effectLst/>
                          <a:latin typeface="Arial" panose="020B0604020202020204" pitchFamily="34" charset="0"/>
                          <a:cs typeface="Arial" panose="020B0604020202020204" pitchFamily="34" charset="0"/>
                        </a:rPr>
                        <a:t>4bf58dd8d48988d181941735</a:t>
                      </a:r>
                      <a:endParaRPr lang="ru-RU" sz="2000" dirty="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extLst>
                  <a:ext uri="{0D108BD9-81ED-4DB2-BD59-A6C34878D82A}">
                    <a16:rowId xmlns:a16="http://schemas.microsoft.com/office/drawing/2014/main" val="2946452925"/>
                  </a:ext>
                </a:extLst>
              </a:tr>
              <a:tr h="483069">
                <a:tc>
                  <a:txBody>
                    <a:bodyPr/>
                    <a:lstStyle/>
                    <a:p>
                      <a:pPr marL="609600" marR="609600">
                        <a:lnSpc>
                          <a:spcPct val="107000"/>
                        </a:lnSpc>
                        <a:spcAft>
                          <a:spcPts val="0"/>
                        </a:spcAft>
                      </a:pPr>
                      <a:r>
                        <a:rPr lang="ru-RU" sz="1800">
                          <a:effectLst/>
                          <a:latin typeface="Arial" panose="020B0604020202020204" pitchFamily="34" charset="0"/>
                          <a:cs typeface="Arial" panose="020B0604020202020204" pitchFamily="34" charset="0"/>
                        </a:rPr>
                        <a:t>Cinema</a:t>
                      </a:r>
                      <a:endParaRPr lang="ru-RU" sz="200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tc>
                  <a:txBody>
                    <a:bodyPr/>
                    <a:lstStyle/>
                    <a:p>
                      <a:pPr marL="609600" marR="609600">
                        <a:lnSpc>
                          <a:spcPct val="107000"/>
                        </a:lnSpc>
                        <a:spcAft>
                          <a:spcPts val="0"/>
                        </a:spcAft>
                      </a:pPr>
                      <a:r>
                        <a:rPr lang="ru-RU" sz="1800" dirty="0">
                          <a:effectLst/>
                          <a:latin typeface="Arial" panose="020B0604020202020204" pitchFamily="34" charset="0"/>
                          <a:cs typeface="Arial" panose="020B0604020202020204" pitchFamily="34" charset="0"/>
                        </a:rPr>
                        <a:t>4bf58dd8d48988d17f941735</a:t>
                      </a:r>
                      <a:endParaRPr lang="ru-RU" sz="2000" dirty="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extLst>
                  <a:ext uri="{0D108BD9-81ED-4DB2-BD59-A6C34878D82A}">
                    <a16:rowId xmlns:a16="http://schemas.microsoft.com/office/drawing/2014/main" val="3153202628"/>
                  </a:ext>
                </a:extLst>
              </a:tr>
              <a:tr h="483069">
                <a:tc>
                  <a:txBody>
                    <a:bodyPr/>
                    <a:lstStyle/>
                    <a:p>
                      <a:pPr marL="609600" marR="609600">
                        <a:lnSpc>
                          <a:spcPct val="107000"/>
                        </a:lnSpc>
                        <a:spcAft>
                          <a:spcPts val="0"/>
                        </a:spcAft>
                      </a:pPr>
                      <a:r>
                        <a:rPr lang="ru-RU" sz="1800">
                          <a:effectLst/>
                          <a:latin typeface="Arial" panose="020B0604020202020204" pitchFamily="34" charset="0"/>
                          <a:cs typeface="Arial" panose="020B0604020202020204" pitchFamily="34" charset="0"/>
                        </a:rPr>
                        <a:t>Kids cafe</a:t>
                      </a:r>
                      <a:endParaRPr lang="ru-RU" sz="200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tc>
                  <a:txBody>
                    <a:bodyPr/>
                    <a:lstStyle/>
                    <a:p>
                      <a:pPr marL="609600" marR="609600">
                        <a:lnSpc>
                          <a:spcPct val="107000"/>
                        </a:lnSpc>
                        <a:spcAft>
                          <a:spcPts val="0"/>
                        </a:spcAft>
                      </a:pPr>
                      <a:r>
                        <a:rPr lang="ru-RU" sz="1800" dirty="0">
                          <a:effectLst/>
                          <a:latin typeface="Arial" panose="020B0604020202020204" pitchFamily="34" charset="0"/>
                          <a:cs typeface="Arial" panose="020B0604020202020204" pitchFamily="34" charset="0"/>
                        </a:rPr>
                        <a:t>4bf58dd8d48988d1d0941735</a:t>
                      </a:r>
                      <a:endParaRPr lang="ru-RU" sz="2000" dirty="0">
                        <a:effectLst/>
                        <a:latin typeface="Arial" panose="020B0604020202020204" pitchFamily="34" charset="0"/>
                        <a:ea typeface="Calibri" panose="020F0502020204030204" pitchFamily="34" charset="0"/>
                        <a:cs typeface="Arial" panose="020B0604020202020204" pitchFamily="34" charset="0"/>
                      </a:endParaRPr>
                    </a:p>
                  </a:txBody>
                  <a:tcPr marL="68780" marR="68780" marT="68780" marB="68780" anchor="ctr"/>
                </a:tc>
                <a:extLst>
                  <a:ext uri="{0D108BD9-81ED-4DB2-BD59-A6C34878D82A}">
                    <a16:rowId xmlns:a16="http://schemas.microsoft.com/office/drawing/2014/main" val="1305344423"/>
                  </a:ext>
                </a:extLst>
              </a:tr>
            </a:tbl>
          </a:graphicData>
        </a:graphic>
      </p:graphicFrame>
      <p:sp>
        <p:nvSpPr>
          <p:cNvPr id="5" name="TextBox 4">
            <a:extLst>
              <a:ext uri="{FF2B5EF4-FFF2-40B4-BE49-F238E27FC236}">
                <a16:creationId xmlns:a16="http://schemas.microsoft.com/office/drawing/2014/main" id="{C849EFE4-A4A3-4BB8-B771-A2BEAD653B35}"/>
              </a:ext>
            </a:extLst>
          </p:cNvPr>
          <p:cNvSpPr txBox="1"/>
          <p:nvPr/>
        </p:nvSpPr>
        <p:spPr>
          <a:xfrm>
            <a:off x="248870" y="6017306"/>
            <a:ext cx="11401709" cy="646331"/>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To clarify what venue categories we are interested in we can look through the content by the link </a:t>
            </a:r>
            <a:r>
              <a:rPr lang="en-US" u="sng" dirty="0">
                <a:solidFill>
                  <a:srgbClr val="FF000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https://developer.foursquare.com/docs/resources/categories</a:t>
            </a:r>
            <a:r>
              <a:rPr lang="en-US" dirty="0">
                <a:solidFill>
                  <a:srgbClr val="FF0000"/>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that includes categories id.</a:t>
            </a:r>
            <a:endParaRPr lang="ru-R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6664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FF257A-042C-46B5-80D1-3E8CFD334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2836BD6-A1CD-4253-813F-3EDA642A7A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63EE4AB3-C905-497E-988B-4D7394894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74DC5FF-D912-4C9F-811A-337208A3B4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E04E6A71-624A-4806-A53E-87BC73A85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E1871C83-254F-49CD-8EA7-8CB7089B80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427141DF-5457-4673-B816-C6C5C72AE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BC9A176E-C84F-4816-97D4-426B396FC0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981B905A-332A-49BC-9456-7D0337D9BD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2EBD9769-DFB9-4970-91FF-137E685AF6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21DCB916-2D3C-46BC-9A95-EFC166D96C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189DAD37-FFF7-49FA-8FBB-D20A992D48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D148A64A-D598-4309-BCA9-F67ADE72CB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38A95D77-7745-4551-BBD5-3515A074D3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A2C20B7F-80D6-4D48-BB2A-9AEC854948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55589882-0BB8-42B0-B42F-32A75B1918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53673B9F-5864-445E-82E7-0A8324FA8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16FF3B3D-59FE-4AE1-AA54-14A691D6B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901CA0F0-4962-4EC5-BA5B-3F0A967FC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3DD02E26-C2AD-4062-85BD-28D172C9E7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D7B60BD4-07C1-461F-B38E-B39EBACA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D81BB3F7-E4A5-4BD9-A70D-FDA6C9127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B93A80B5-32BA-48BB-941A-4FC64AC62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6" name="Rectangle 35">
            <a:extLst>
              <a:ext uri="{FF2B5EF4-FFF2-40B4-BE49-F238E27FC236}">
                <a16:creationId xmlns:a16="http://schemas.microsoft.com/office/drawing/2014/main" id="{9C057A66-6E97-4BA5-B4B3-2690ACE3CE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22">
            <a:extLst>
              <a:ext uri="{FF2B5EF4-FFF2-40B4-BE49-F238E27FC236}">
                <a16:creationId xmlns:a16="http://schemas.microsoft.com/office/drawing/2014/main" id="{764884A8-16DD-467F-A648-70B32E20B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76681CD-6924-4550-926C-667FC2C6A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85B083-54D6-4D03-9F58-AB860CD5FA1F}"/>
              </a:ext>
            </a:extLst>
          </p:cNvPr>
          <p:cNvSpPr txBox="1"/>
          <p:nvPr/>
        </p:nvSpPr>
        <p:spPr>
          <a:xfrm>
            <a:off x="2539957" y="1012729"/>
            <a:ext cx="2422458" cy="523220"/>
          </a:xfrm>
          <a:prstGeom prst="rect">
            <a:avLst/>
          </a:prstGeom>
          <a:noFill/>
        </p:spPr>
        <p:txBody>
          <a:bodyPr wrap="none" rtlCol="0">
            <a:spAutoFit/>
          </a:bodyPr>
          <a:lstStyle>
            <a:defPPr>
              <a:defRPr lang="en-US"/>
            </a:defPPr>
            <a:lvl1pPr algn="ctr">
              <a:defRPr sz="2800" b="1">
                <a:solidFill>
                  <a:schemeClr val="bg1"/>
                </a:solidFill>
                <a:latin typeface="Arial" panose="020B0604020202020204" pitchFamily="34" charset="0"/>
                <a:cs typeface="Arial" panose="020B0604020202020204" pitchFamily="34" charset="0"/>
              </a:defRPr>
            </a:lvl1pPr>
          </a:lstStyle>
          <a:p>
            <a:r>
              <a:rPr lang="en-US" dirty="0"/>
              <a:t>Methodology</a:t>
            </a:r>
          </a:p>
        </p:txBody>
      </p:sp>
      <p:sp>
        <p:nvSpPr>
          <p:cNvPr id="5" name="Текст 3">
            <a:extLst>
              <a:ext uri="{FF2B5EF4-FFF2-40B4-BE49-F238E27FC236}">
                <a16:creationId xmlns:a16="http://schemas.microsoft.com/office/drawing/2014/main" id="{E7D81B32-9A66-4C62-9A03-9E4632D5C732}"/>
              </a:ext>
            </a:extLst>
          </p:cNvPr>
          <p:cNvSpPr txBox="1">
            <a:spLocks/>
          </p:cNvSpPr>
          <p:nvPr/>
        </p:nvSpPr>
        <p:spPr>
          <a:xfrm>
            <a:off x="905647" y="2080053"/>
            <a:ext cx="5768442" cy="2683606"/>
          </a:xfrm>
          <a:prstGeom prst="rect">
            <a:avLst/>
          </a:prstGeom>
        </p:spPr>
        <p:txBody>
          <a:bodyPr vert="horz" lIns="91440" tIns="45720" rIns="91440" bIns="45720" rtlCol="0">
            <a:normAutofit/>
          </a:bodyPr>
          <a:lstStyle>
            <a:lvl1pPr indent="0" algn="ctr" defTabSz="914400">
              <a:lnSpc>
                <a:spcPts val="2000"/>
              </a:lnSpc>
              <a:spcBef>
                <a:spcPts val="0"/>
              </a:spcBef>
              <a:buClr>
                <a:schemeClr val="accent1"/>
              </a:buClr>
              <a:buSzPct val="110000"/>
              <a:buFont typeface="Wingdings" panose="05000000000000000000" pitchFamily="2" charset="2"/>
              <a:buNone/>
              <a:defRPr sz="2000">
                <a:solidFill>
                  <a:srgbClr val="FFFEFF"/>
                </a:solidFill>
                <a:effectLst/>
                <a:latin typeface="Arial" panose="020B0604020202020204" pitchFamily="34" charset="0"/>
                <a:cs typeface="Arial" panose="020B0604020202020204" pitchFamily="34" charset="0"/>
              </a:defRPr>
            </a:lvl1pPr>
            <a:lvl2pPr indent="0" defTabSz="914400">
              <a:lnSpc>
                <a:spcPct val="120000"/>
              </a:lnSpc>
              <a:spcBef>
                <a:spcPts val="500"/>
              </a:spcBef>
              <a:buClr>
                <a:schemeClr val="accent1"/>
              </a:buClr>
              <a:buSzPct val="110000"/>
              <a:buFont typeface="Wingdings" panose="05000000000000000000" pitchFamily="2" charset="2"/>
              <a:buNone/>
              <a:defRPr sz="1400">
                <a:effectLst/>
              </a:defRPr>
            </a:lvl2pPr>
            <a:lvl3pPr indent="0" defTabSz="914400">
              <a:lnSpc>
                <a:spcPct val="120000"/>
              </a:lnSpc>
              <a:spcBef>
                <a:spcPts val="500"/>
              </a:spcBef>
              <a:buClr>
                <a:schemeClr val="accent1"/>
              </a:buClr>
              <a:buSzPct val="110000"/>
              <a:buFont typeface="Wingdings" panose="05000000000000000000" pitchFamily="2" charset="2"/>
              <a:buNone/>
              <a:defRPr sz="1200">
                <a:effectLst/>
              </a:defRPr>
            </a:lvl3pPr>
            <a:lvl4pPr indent="0" defTabSz="914400">
              <a:lnSpc>
                <a:spcPct val="120000"/>
              </a:lnSpc>
              <a:spcBef>
                <a:spcPts val="500"/>
              </a:spcBef>
              <a:buClr>
                <a:schemeClr val="accent1"/>
              </a:buClr>
              <a:buSzPct val="110000"/>
              <a:buFont typeface="Wingdings" panose="05000000000000000000" pitchFamily="2" charset="2"/>
              <a:buNone/>
              <a:defRPr sz="1000">
                <a:effectLst/>
              </a:defRPr>
            </a:lvl4pPr>
            <a:lvl5pPr indent="0" defTabSz="914400">
              <a:lnSpc>
                <a:spcPct val="120000"/>
              </a:lnSpc>
              <a:spcBef>
                <a:spcPts val="500"/>
              </a:spcBef>
              <a:buClr>
                <a:schemeClr val="accent1"/>
              </a:buClr>
              <a:buSzPct val="110000"/>
              <a:buFont typeface="Wingdings" panose="05000000000000000000" pitchFamily="2" charset="2"/>
              <a:buNone/>
              <a:defRPr sz="1000">
                <a:effectLst/>
              </a:defRPr>
            </a:lvl5pPr>
            <a:lvl6pPr indent="0" defTabSz="914400">
              <a:lnSpc>
                <a:spcPct val="120000"/>
              </a:lnSpc>
              <a:spcBef>
                <a:spcPts val="500"/>
              </a:spcBef>
              <a:buClr>
                <a:schemeClr val="accent1"/>
              </a:buClr>
              <a:buSzPct val="110000"/>
              <a:buFont typeface="Wingdings" panose="05000000000000000000" pitchFamily="2" charset="2"/>
              <a:buNone/>
              <a:defRPr sz="1000">
                <a:effectLst/>
              </a:defRPr>
            </a:lvl6pPr>
            <a:lvl7pPr indent="0" defTabSz="914400">
              <a:lnSpc>
                <a:spcPct val="120000"/>
              </a:lnSpc>
              <a:spcBef>
                <a:spcPts val="500"/>
              </a:spcBef>
              <a:buClr>
                <a:schemeClr val="accent1"/>
              </a:buClr>
              <a:buSzPct val="110000"/>
              <a:buFont typeface="Wingdings" panose="05000000000000000000" pitchFamily="2" charset="2"/>
              <a:buNone/>
              <a:defRPr sz="1000">
                <a:effectLst/>
              </a:defRPr>
            </a:lvl7pPr>
            <a:lvl8pPr indent="0" defTabSz="914400">
              <a:lnSpc>
                <a:spcPct val="120000"/>
              </a:lnSpc>
              <a:spcBef>
                <a:spcPts val="500"/>
              </a:spcBef>
              <a:buClr>
                <a:schemeClr val="accent1"/>
              </a:buClr>
              <a:buSzPct val="110000"/>
              <a:buFont typeface="Wingdings" panose="05000000000000000000" pitchFamily="2" charset="2"/>
              <a:buNone/>
              <a:defRPr sz="1000">
                <a:effectLst/>
              </a:defRPr>
            </a:lvl8pPr>
            <a:lvl9pPr indent="0" defTabSz="914400">
              <a:lnSpc>
                <a:spcPct val="120000"/>
              </a:lnSpc>
              <a:spcBef>
                <a:spcPts val="500"/>
              </a:spcBef>
              <a:buClr>
                <a:schemeClr val="accent1"/>
              </a:buClr>
              <a:buSzPct val="110000"/>
              <a:buFont typeface="Wingdings" panose="05000000000000000000" pitchFamily="2" charset="2"/>
              <a:buNone/>
              <a:defRPr sz="1000">
                <a:effectLst/>
              </a:defRPr>
            </a:lvl9pPr>
          </a:lstStyle>
          <a:p>
            <a:pPr>
              <a:lnSpc>
                <a:spcPct val="150000"/>
              </a:lnSpc>
            </a:pPr>
            <a:r>
              <a:rPr lang="en-US" sz="1600" dirty="0"/>
              <a:t>The venues data presentation on the map can be optimized by clustering.</a:t>
            </a:r>
          </a:p>
          <a:p>
            <a:pPr>
              <a:lnSpc>
                <a:spcPct val="150000"/>
              </a:lnSpc>
            </a:pPr>
            <a:r>
              <a:rPr lang="en-US" sz="1600" dirty="0"/>
              <a:t>To split the venues into clusters we'll use K-Means method to group together the venue situated close to each other.</a:t>
            </a:r>
          </a:p>
          <a:p>
            <a:pPr>
              <a:lnSpc>
                <a:spcPct val="150000"/>
              </a:lnSpc>
            </a:pPr>
            <a:r>
              <a:rPr lang="en-US" sz="1600" dirty="0"/>
              <a:t>This approach will help customer to pick up the most appropriate cluster concerning distance and a set of the venues in it.</a:t>
            </a:r>
          </a:p>
        </p:txBody>
      </p:sp>
      <p:pic>
        <p:nvPicPr>
          <p:cNvPr id="6" name="Объект 5">
            <a:extLst>
              <a:ext uri="{FF2B5EF4-FFF2-40B4-BE49-F238E27FC236}">
                <a16:creationId xmlns:a16="http://schemas.microsoft.com/office/drawing/2014/main" id="{7C69EF46-9364-4081-8BB4-7C1754815E8C}"/>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29493" r="29726" b="-2"/>
          <a:stretch/>
        </p:blipFill>
        <p:spPr bwMode="auto">
          <a:xfrm>
            <a:off x="7549862" y="227"/>
            <a:ext cx="4641833" cy="6858000"/>
          </a:xfrm>
          <a:prstGeom prst="rect">
            <a:avLst/>
          </a:prstGeom>
          <a:noFill/>
        </p:spPr>
      </p:pic>
    </p:spTree>
    <p:extLst>
      <p:ext uri="{BB962C8B-B14F-4D97-AF65-F5344CB8AC3E}">
        <p14:creationId xmlns:p14="http://schemas.microsoft.com/office/powerpoint/2010/main" val="344426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5" name="Group 89">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1"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1"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3"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9"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46" name="Group 110">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12" name="Rectangle 111">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3" name="Isosceles Triangle 112">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47" name="Rectangle 115">
            <a:extLst>
              <a:ext uri="{FF2B5EF4-FFF2-40B4-BE49-F238E27FC236}">
                <a16:creationId xmlns:a16="http://schemas.microsoft.com/office/drawing/2014/main" id="{8CA9AB35-465E-40D4-8E96-7E858773E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17">
            <a:extLst>
              <a:ext uri="{FF2B5EF4-FFF2-40B4-BE49-F238E27FC236}">
                <a16:creationId xmlns:a16="http://schemas.microsoft.com/office/drawing/2014/main" id="{A963AAD8-C94B-4733-8A6A-01D2919B2D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9" name="Freeform 5">
              <a:extLst>
                <a:ext uri="{FF2B5EF4-FFF2-40B4-BE49-F238E27FC236}">
                  <a16:creationId xmlns:a16="http://schemas.microsoft.com/office/drawing/2014/main" id="{360DEA27-2D31-436F-9080-16EC71CF09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6">
              <a:extLst>
                <a:ext uri="{FF2B5EF4-FFF2-40B4-BE49-F238E27FC236}">
                  <a16:creationId xmlns:a16="http://schemas.microsoft.com/office/drawing/2014/main" id="{FD9BE6C9-4A0F-4B98-84E7-7088DF7E3E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7">
              <a:extLst>
                <a:ext uri="{FF2B5EF4-FFF2-40B4-BE49-F238E27FC236}">
                  <a16:creationId xmlns:a16="http://schemas.microsoft.com/office/drawing/2014/main" id="{FAB34D2F-321D-4989-A1D6-DF44BA7A7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8">
              <a:extLst>
                <a:ext uri="{FF2B5EF4-FFF2-40B4-BE49-F238E27FC236}">
                  <a16:creationId xmlns:a16="http://schemas.microsoft.com/office/drawing/2014/main" id="{E06F186D-55D2-4E90-BA44-A568EC5F12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9">
              <a:extLst>
                <a:ext uri="{FF2B5EF4-FFF2-40B4-BE49-F238E27FC236}">
                  <a16:creationId xmlns:a16="http://schemas.microsoft.com/office/drawing/2014/main" id="{20E97C29-8DAB-45C2-9A85-7C7E7B1B92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0">
              <a:extLst>
                <a:ext uri="{FF2B5EF4-FFF2-40B4-BE49-F238E27FC236}">
                  <a16:creationId xmlns:a16="http://schemas.microsoft.com/office/drawing/2014/main" id="{6A97ECF6-9313-4435-996D-FD5F38A0B3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
              <a:extLst>
                <a:ext uri="{FF2B5EF4-FFF2-40B4-BE49-F238E27FC236}">
                  <a16:creationId xmlns:a16="http://schemas.microsoft.com/office/drawing/2014/main" id="{88054D05-1781-455F-BB4C-FC5857DF8B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2">
              <a:extLst>
                <a:ext uri="{FF2B5EF4-FFF2-40B4-BE49-F238E27FC236}">
                  <a16:creationId xmlns:a16="http://schemas.microsoft.com/office/drawing/2014/main" id="{C9159907-67BF-4FCB-8697-5A98BBEDBC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13">
              <a:extLst>
                <a:ext uri="{FF2B5EF4-FFF2-40B4-BE49-F238E27FC236}">
                  <a16:creationId xmlns:a16="http://schemas.microsoft.com/office/drawing/2014/main" id="{23A0AACC-A53F-4A55-92CB-86530E7F92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4">
              <a:extLst>
                <a:ext uri="{FF2B5EF4-FFF2-40B4-BE49-F238E27FC236}">
                  <a16:creationId xmlns:a16="http://schemas.microsoft.com/office/drawing/2014/main" id="{7D8AD443-188B-4839-9B7B-624F4E63FD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
              <a:extLst>
                <a:ext uri="{FF2B5EF4-FFF2-40B4-BE49-F238E27FC236}">
                  <a16:creationId xmlns:a16="http://schemas.microsoft.com/office/drawing/2014/main" id="{3E68CA16-CD98-4FE8-9534-1054E31E36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3B2AB80-85FA-4B4C-8D41-9DE583DD40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7">
              <a:extLst>
                <a:ext uri="{FF2B5EF4-FFF2-40B4-BE49-F238E27FC236}">
                  <a16:creationId xmlns:a16="http://schemas.microsoft.com/office/drawing/2014/main" id="{31FE64DD-D485-4160-BD5A-A7FD4FED26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8">
              <a:extLst>
                <a:ext uri="{FF2B5EF4-FFF2-40B4-BE49-F238E27FC236}">
                  <a16:creationId xmlns:a16="http://schemas.microsoft.com/office/drawing/2014/main" id="{6E9F7C06-CD71-4ADD-A914-BEC5A1BF97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19">
              <a:extLst>
                <a:ext uri="{FF2B5EF4-FFF2-40B4-BE49-F238E27FC236}">
                  <a16:creationId xmlns:a16="http://schemas.microsoft.com/office/drawing/2014/main" id="{E224111D-7A09-420A-9B85-4E6D02836A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20">
              <a:extLst>
                <a:ext uri="{FF2B5EF4-FFF2-40B4-BE49-F238E27FC236}">
                  <a16:creationId xmlns:a16="http://schemas.microsoft.com/office/drawing/2014/main" id="{926ED5C6-99D3-42B0-B2B0-C9031FEEAC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21">
              <a:extLst>
                <a:ext uri="{FF2B5EF4-FFF2-40B4-BE49-F238E27FC236}">
                  <a16:creationId xmlns:a16="http://schemas.microsoft.com/office/drawing/2014/main" id="{766F94F2-1FEB-40CF-B971-8FBFF1ED3D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22">
              <a:extLst>
                <a:ext uri="{FF2B5EF4-FFF2-40B4-BE49-F238E27FC236}">
                  <a16:creationId xmlns:a16="http://schemas.microsoft.com/office/drawing/2014/main" id="{B4D22A3B-BA11-4E11-88D0-00949BF19F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23">
              <a:extLst>
                <a:ext uri="{FF2B5EF4-FFF2-40B4-BE49-F238E27FC236}">
                  <a16:creationId xmlns:a16="http://schemas.microsoft.com/office/drawing/2014/main" id="{F2577138-CDC4-4680-92DE-D070296187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8" name="Rectangle 138">
            <a:extLst>
              <a:ext uri="{FF2B5EF4-FFF2-40B4-BE49-F238E27FC236}">
                <a16:creationId xmlns:a16="http://schemas.microsoft.com/office/drawing/2014/main" id="{000A1FFA-F2A3-46B4-A8D2-30BC7EF0D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9" y="0"/>
            <a:ext cx="6094713" cy="68580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85" name="Рисунок 84">
            <a:extLst>
              <a:ext uri="{FF2B5EF4-FFF2-40B4-BE49-F238E27FC236}">
                <a16:creationId xmlns:a16="http://schemas.microsoft.com/office/drawing/2014/main" id="{0598B334-ACF1-49A1-AD6F-E1D5EDCB71B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59008" y="248906"/>
            <a:ext cx="5445759" cy="2232761"/>
          </a:xfrm>
          <a:prstGeom prst="rect">
            <a:avLst/>
          </a:prstGeom>
          <a:noFill/>
          <a:ln w="9525">
            <a:noFill/>
          </a:ln>
        </p:spPr>
      </p:pic>
      <p:pic>
        <p:nvPicPr>
          <p:cNvPr id="3" name="Рисунок 2">
            <a:extLst>
              <a:ext uri="{FF2B5EF4-FFF2-40B4-BE49-F238E27FC236}">
                <a16:creationId xmlns:a16="http://schemas.microsoft.com/office/drawing/2014/main" id="{C82A5FD1-4BC0-4862-B582-9A3C2AE8F29F}"/>
              </a:ext>
            </a:extLst>
          </p:cNvPr>
          <p:cNvPicPr/>
          <p:nvPr/>
        </p:nvPicPr>
        <p:blipFill rotWithShape="1">
          <a:blip r:embed="rId3" cstate="print">
            <a:extLst>
              <a:ext uri="{28A0092B-C50C-407E-A947-70E740481C1C}">
                <a14:useLocalDpi xmlns:a14="http://schemas.microsoft.com/office/drawing/2010/main" val="0"/>
              </a:ext>
            </a:extLst>
          </a:blip>
          <a:srcRect t="10441" b="20974"/>
          <a:stretch/>
        </p:blipFill>
        <p:spPr bwMode="auto">
          <a:xfrm>
            <a:off x="344411" y="2803092"/>
            <a:ext cx="5447315" cy="2260307"/>
          </a:xfrm>
          <a:prstGeom prst="rect">
            <a:avLst/>
          </a:prstGeom>
          <a:noFill/>
          <a:ln w="9525">
            <a:noFill/>
          </a:ln>
        </p:spPr>
      </p:pic>
      <p:grpSp>
        <p:nvGrpSpPr>
          <p:cNvPr id="169" name="Group 140">
            <a:extLst>
              <a:ext uri="{FF2B5EF4-FFF2-40B4-BE49-F238E27FC236}">
                <a16:creationId xmlns:a16="http://schemas.microsoft.com/office/drawing/2014/main" id="{15D0FD7B-9741-4559-AE3E-914C8394F3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2791" y="1186483"/>
            <a:ext cx="4473771" cy="4477933"/>
            <a:chOff x="807084" y="1186483"/>
            <a:chExt cx="4473771" cy="4477933"/>
          </a:xfrm>
        </p:grpSpPr>
        <p:sp>
          <p:nvSpPr>
            <p:cNvPr id="170" name="Rectangle 141">
              <a:extLst>
                <a:ext uri="{FF2B5EF4-FFF2-40B4-BE49-F238E27FC236}">
                  <a16:creationId xmlns:a16="http://schemas.microsoft.com/office/drawing/2014/main" id="{7182588B-4FB6-48E4-84E7-CE0AF87A4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607" y="1186483"/>
              <a:ext cx="4472724"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39">
              <a:extLst>
                <a:ext uri="{FF2B5EF4-FFF2-40B4-BE49-F238E27FC236}">
                  <a16:creationId xmlns:a16="http://schemas.microsoft.com/office/drawing/2014/main" id="{FF52AEA4-3E8F-431C-9B55-6C0E59E5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840353"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AEA550EC-520C-4611-88A5-98C63D82A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4473771"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ECF56823-EFEF-4A54-A112-0869781D7438}"/>
              </a:ext>
            </a:extLst>
          </p:cNvPr>
          <p:cNvSpPr txBox="1"/>
          <p:nvPr/>
        </p:nvSpPr>
        <p:spPr>
          <a:xfrm>
            <a:off x="247971" y="5366018"/>
            <a:ext cx="5357429" cy="1015663"/>
          </a:xfrm>
          <a:prstGeom prst="rect">
            <a:avLst/>
          </a:prstGeom>
          <a:noFill/>
        </p:spPr>
        <p:txBody>
          <a:bodyPr wrap="none" rtlCol="0">
            <a:spAutoFit/>
          </a:bodyPr>
          <a:lstStyle/>
          <a:p>
            <a:pPr fontAlgn="base" latinLnBrk="1"/>
            <a:r>
              <a:rPr lang="en-US" sz="1200" dirty="0"/>
              <a:t>Index(['Arcade', 'Art Museum', 'Athletics &amp; Sports', 'Cupcake Shop',</a:t>
            </a:r>
            <a:endParaRPr lang="ru-RU" sz="1200" dirty="0"/>
          </a:p>
          <a:p>
            <a:pPr fontAlgn="base" latinLnBrk="1"/>
            <a:r>
              <a:rPr lang="en-US" sz="1200" dirty="0"/>
              <a:t>       'Dessert Shop', 'Frozen Yogurt Shop', 'Ice Cream Shop', 'Movie Theater',</a:t>
            </a:r>
            <a:endParaRPr lang="ru-RU" sz="1200" dirty="0"/>
          </a:p>
          <a:p>
            <a:pPr fontAlgn="base" latinLnBrk="1"/>
            <a:r>
              <a:rPr lang="en-US" sz="1200" dirty="0"/>
              <a:t>       'Multiplex', 'Museum', 'Park', 'Pie Shop', 'Playground',</a:t>
            </a:r>
            <a:endParaRPr lang="ru-RU" sz="1200" dirty="0"/>
          </a:p>
          <a:p>
            <a:pPr fontAlgn="base" latinLnBrk="1"/>
            <a:r>
              <a:rPr lang="en-US" sz="1200" dirty="0"/>
              <a:t>       'Science Museum', 'Shopping Mall', 'Theme Park Ride / Attraction'],</a:t>
            </a:r>
            <a:endParaRPr lang="ru-RU" sz="1200" dirty="0"/>
          </a:p>
          <a:p>
            <a:pPr fontAlgn="base" latinLnBrk="1"/>
            <a:r>
              <a:rPr lang="en-US" sz="1200" dirty="0"/>
              <a:t>      </a:t>
            </a:r>
            <a:r>
              <a:rPr lang="en-US" sz="1200" dirty="0" err="1"/>
              <a:t>dtype</a:t>
            </a:r>
            <a:r>
              <a:rPr lang="en-US" sz="1200" dirty="0"/>
              <a:t>='object', name='categories')</a:t>
            </a:r>
            <a:endParaRPr lang="ru-RU" sz="1200" dirty="0"/>
          </a:p>
        </p:txBody>
      </p:sp>
      <p:sp>
        <p:nvSpPr>
          <p:cNvPr id="171" name="TextBox 170">
            <a:extLst>
              <a:ext uri="{FF2B5EF4-FFF2-40B4-BE49-F238E27FC236}">
                <a16:creationId xmlns:a16="http://schemas.microsoft.com/office/drawing/2014/main" id="{55A8F596-74C4-4A51-8392-7025A5D914D9}"/>
              </a:ext>
            </a:extLst>
          </p:cNvPr>
          <p:cNvSpPr txBox="1"/>
          <p:nvPr/>
        </p:nvSpPr>
        <p:spPr>
          <a:xfrm>
            <a:off x="8410148" y="1285983"/>
            <a:ext cx="1484702" cy="523220"/>
          </a:xfrm>
          <a:prstGeom prst="rect">
            <a:avLst/>
          </a:prstGeom>
          <a:noFill/>
        </p:spPr>
        <p:txBody>
          <a:bodyPr wrap="none" rtlCol="0">
            <a:spAutoFit/>
          </a:bodyPr>
          <a:lstStyle>
            <a:defPPr>
              <a:defRPr lang="en-US"/>
            </a:defPPr>
            <a:lvl1pPr algn="ctr">
              <a:defRPr sz="2800" b="1">
                <a:solidFill>
                  <a:schemeClr val="bg1"/>
                </a:solidFill>
                <a:latin typeface="Arial" panose="020B0604020202020204" pitchFamily="34" charset="0"/>
                <a:cs typeface="Arial" panose="020B0604020202020204" pitchFamily="34" charset="0"/>
              </a:defRPr>
            </a:lvl1pPr>
          </a:lstStyle>
          <a:p>
            <a:r>
              <a:rPr lang="en-US" dirty="0"/>
              <a:t>Results</a:t>
            </a:r>
          </a:p>
        </p:txBody>
      </p:sp>
      <p:sp>
        <p:nvSpPr>
          <p:cNvPr id="172" name="Текст 3">
            <a:extLst>
              <a:ext uri="{FF2B5EF4-FFF2-40B4-BE49-F238E27FC236}">
                <a16:creationId xmlns:a16="http://schemas.microsoft.com/office/drawing/2014/main" id="{3E0066F5-2831-49BF-A7F7-9F7C9E8F374F}"/>
              </a:ext>
            </a:extLst>
          </p:cNvPr>
          <p:cNvSpPr txBox="1">
            <a:spLocks/>
          </p:cNvSpPr>
          <p:nvPr/>
        </p:nvSpPr>
        <p:spPr>
          <a:xfrm>
            <a:off x="7071553" y="2255466"/>
            <a:ext cx="4192286" cy="2683606"/>
          </a:xfrm>
          <a:prstGeom prst="rect">
            <a:avLst/>
          </a:prstGeom>
        </p:spPr>
        <p:txBody>
          <a:bodyPr vert="horz" lIns="91440" tIns="45720" rIns="91440" bIns="45720" rtlCol="0">
            <a:normAutofit/>
          </a:bodyPr>
          <a:lstStyle>
            <a:lvl1pPr indent="0" algn="ctr" defTabSz="914400">
              <a:lnSpc>
                <a:spcPts val="2000"/>
              </a:lnSpc>
              <a:spcBef>
                <a:spcPts val="0"/>
              </a:spcBef>
              <a:buClr>
                <a:schemeClr val="accent1"/>
              </a:buClr>
              <a:buSzPct val="110000"/>
              <a:buFont typeface="Wingdings" panose="05000000000000000000" pitchFamily="2" charset="2"/>
              <a:buNone/>
              <a:defRPr sz="2000">
                <a:solidFill>
                  <a:srgbClr val="FFFEFF"/>
                </a:solidFill>
                <a:effectLst/>
                <a:latin typeface="Arial" panose="020B0604020202020204" pitchFamily="34" charset="0"/>
                <a:cs typeface="Arial" panose="020B0604020202020204" pitchFamily="34" charset="0"/>
              </a:defRPr>
            </a:lvl1pPr>
            <a:lvl2pPr indent="0" defTabSz="914400">
              <a:lnSpc>
                <a:spcPct val="120000"/>
              </a:lnSpc>
              <a:spcBef>
                <a:spcPts val="500"/>
              </a:spcBef>
              <a:buClr>
                <a:schemeClr val="accent1"/>
              </a:buClr>
              <a:buSzPct val="110000"/>
              <a:buFont typeface="Wingdings" panose="05000000000000000000" pitchFamily="2" charset="2"/>
              <a:buNone/>
              <a:defRPr sz="1400">
                <a:effectLst/>
              </a:defRPr>
            </a:lvl2pPr>
            <a:lvl3pPr indent="0" defTabSz="914400">
              <a:lnSpc>
                <a:spcPct val="120000"/>
              </a:lnSpc>
              <a:spcBef>
                <a:spcPts val="500"/>
              </a:spcBef>
              <a:buClr>
                <a:schemeClr val="accent1"/>
              </a:buClr>
              <a:buSzPct val="110000"/>
              <a:buFont typeface="Wingdings" panose="05000000000000000000" pitchFamily="2" charset="2"/>
              <a:buNone/>
              <a:defRPr sz="1200">
                <a:effectLst/>
              </a:defRPr>
            </a:lvl3pPr>
            <a:lvl4pPr indent="0" defTabSz="914400">
              <a:lnSpc>
                <a:spcPct val="120000"/>
              </a:lnSpc>
              <a:spcBef>
                <a:spcPts val="500"/>
              </a:spcBef>
              <a:buClr>
                <a:schemeClr val="accent1"/>
              </a:buClr>
              <a:buSzPct val="110000"/>
              <a:buFont typeface="Wingdings" panose="05000000000000000000" pitchFamily="2" charset="2"/>
              <a:buNone/>
              <a:defRPr sz="1000">
                <a:effectLst/>
              </a:defRPr>
            </a:lvl4pPr>
            <a:lvl5pPr indent="0" defTabSz="914400">
              <a:lnSpc>
                <a:spcPct val="120000"/>
              </a:lnSpc>
              <a:spcBef>
                <a:spcPts val="500"/>
              </a:spcBef>
              <a:buClr>
                <a:schemeClr val="accent1"/>
              </a:buClr>
              <a:buSzPct val="110000"/>
              <a:buFont typeface="Wingdings" panose="05000000000000000000" pitchFamily="2" charset="2"/>
              <a:buNone/>
              <a:defRPr sz="1000">
                <a:effectLst/>
              </a:defRPr>
            </a:lvl5pPr>
            <a:lvl6pPr indent="0" defTabSz="914400">
              <a:lnSpc>
                <a:spcPct val="120000"/>
              </a:lnSpc>
              <a:spcBef>
                <a:spcPts val="500"/>
              </a:spcBef>
              <a:buClr>
                <a:schemeClr val="accent1"/>
              </a:buClr>
              <a:buSzPct val="110000"/>
              <a:buFont typeface="Wingdings" panose="05000000000000000000" pitchFamily="2" charset="2"/>
              <a:buNone/>
              <a:defRPr sz="1000">
                <a:effectLst/>
              </a:defRPr>
            </a:lvl6pPr>
            <a:lvl7pPr indent="0" defTabSz="914400">
              <a:lnSpc>
                <a:spcPct val="120000"/>
              </a:lnSpc>
              <a:spcBef>
                <a:spcPts val="500"/>
              </a:spcBef>
              <a:buClr>
                <a:schemeClr val="accent1"/>
              </a:buClr>
              <a:buSzPct val="110000"/>
              <a:buFont typeface="Wingdings" panose="05000000000000000000" pitchFamily="2" charset="2"/>
              <a:buNone/>
              <a:defRPr sz="1000">
                <a:effectLst/>
              </a:defRPr>
            </a:lvl7pPr>
            <a:lvl8pPr indent="0" defTabSz="914400">
              <a:lnSpc>
                <a:spcPct val="120000"/>
              </a:lnSpc>
              <a:spcBef>
                <a:spcPts val="500"/>
              </a:spcBef>
              <a:buClr>
                <a:schemeClr val="accent1"/>
              </a:buClr>
              <a:buSzPct val="110000"/>
              <a:buFont typeface="Wingdings" panose="05000000000000000000" pitchFamily="2" charset="2"/>
              <a:buNone/>
              <a:defRPr sz="1000">
                <a:effectLst/>
              </a:defRPr>
            </a:lvl8pPr>
            <a:lvl9pPr indent="0" defTabSz="914400">
              <a:lnSpc>
                <a:spcPct val="120000"/>
              </a:lnSpc>
              <a:spcBef>
                <a:spcPts val="500"/>
              </a:spcBef>
              <a:buClr>
                <a:schemeClr val="accent1"/>
              </a:buClr>
              <a:buSzPct val="110000"/>
              <a:buFont typeface="Wingdings" panose="05000000000000000000" pitchFamily="2" charset="2"/>
              <a:buNone/>
              <a:defRPr sz="1000">
                <a:effectLst/>
              </a:defRPr>
            </a:lvl9pPr>
          </a:lstStyle>
          <a:p>
            <a:pPr>
              <a:lnSpc>
                <a:spcPct val="150000"/>
              </a:lnSpc>
            </a:pPr>
            <a:r>
              <a:rPr lang="en-US" sz="1600" dirty="0"/>
              <a:t>We have the venues affordable for families with kids on the map </a:t>
            </a:r>
            <a:r>
              <a:rPr lang="en-US" sz="1600" dirty="0" err="1"/>
              <a:t>splitted</a:t>
            </a:r>
            <a:r>
              <a:rPr lang="en-US" sz="1600" dirty="0"/>
              <a:t> into 5 clusters. The list of venues categories shows that all the venues are affordable.</a:t>
            </a:r>
          </a:p>
          <a:p>
            <a:pPr>
              <a:lnSpc>
                <a:spcPct val="150000"/>
              </a:lnSpc>
            </a:pPr>
            <a:r>
              <a:rPr lang="en-US" sz="1600" dirty="0"/>
              <a:t>The 'Shopping Mall' got in the list since there are cinema multiplexes there together with kids' cafe and some attractions.</a:t>
            </a:r>
          </a:p>
        </p:txBody>
      </p:sp>
    </p:spTree>
    <p:extLst>
      <p:ext uri="{BB962C8B-B14F-4D97-AF65-F5344CB8AC3E}">
        <p14:creationId xmlns:p14="http://schemas.microsoft.com/office/powerpoint/2010/main" val="2374456512"/>
      </p:ext>
    </p:extLst>
  </p:cSld>
  <p:clrMapOvr>
    <a:masterClrMapping/>
  </p:clrMapOvr>
</p:sld>
</file>

<file path=ppt/theme/theme1.xml><?xml version="1.0" encoding="utf-8"?>
<a:theme xmlns:a="http://schemas.openxmlformats.org/drawingml/2006/main" name="Атлас">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4</TotalTime>
  <Words>1070</Words>
  <Application>Microsoft Office PowerPoint</Application>
  <PresentationFormat>Широкоэкранный</PresentationFormat>
  <Paragraphs>85</Paragraphs>
  <Slides>12</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12</vt:i4>
      </vt:variant>
    </vt:vector>
  </HeadingPairs>
  <TitlesOfParts>
    <vt:vector size="18" baseType="lpstr">
      <vt:lpstr>Arial</vt:lpstr>
      <vt:lpstr>Calibri</vt:lpstr>
      <vt:lpstr>Calibri Light</vt:lpstr>
      <vt:lpstr>Rockwell</vt:lpstr>
      <vt:lpstr>Wingdings</vt:lpstr>
      <vt:lpstr>Атлас</vt:lpstr>
      <vt:lpstr>How to spend a day-off in Moscow</vt:lpstr>
      <vt:lpstr>Table of Content</vt:lpstr>
      <vt:lpstr>Презентация PowerPoint</vt:lpstr>
      <vt:lpstr>Презентация PowerPoint</vt:lpstr>
      <vt:lpstr>Презентация PowerPoint</vt:lpstr>
      <vt:lpstr>Презентация PowerPoint</vt:lpstr>
      <vt:lpstr>Methodology</vt:lpstr>
      <vt:lpstr>Презентация PowerPoint</vt:lpstr>
      <vt:lpstr>Презентация PowerPoint</vt:lpstr>
      <vt:lpstr>Looking at the map we can see that the most interesting are the clusters 2 and 3 since they are compact. That means that it will be a little more convenient to move from one venue to other by walk. Let's make a list of the venues for the clusters 2 and 3 separately.</vt:lpstr>
      <vt:lpstr>We have managed within the project to solve the following problems: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spend a day-off in Moscow</dc:title>
  <dc:creator>Андрей Андреев</dc:creator>
  <cp:lastModifiedBy>Андрей Андреев</cp:lastModifiedBy>
  <cp:revision>2</cp:revision>
  <dcterms:created xsi:type="dcterms:W3CDTF">2019-09-28T11:20:54Z</dcterms:created>
  <dcterms:modified xsi:type="dcterms:W3CDTF">2019-09-28T11:25:39Z</dcterms:modified>
</cp:coreProperties>
</file>